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32" r:id="rId2"/>
    <p:sldMasterId id="2147483776" r:id="rId3"/>
    <p:sldMasterId id="2147483781" r:id="rId4"/>
    <p:sldMasterId id="2147483787" r:id="rId5"/>
    <p:sldMasterId id="2147483799" r:id="rId6"/>
    <p:sldMasterId id="2147483811" r:id="rId7"/>
  </p:sldMasterIdLst>
  <p:notesMasterIdLst>
    <p:notesMasterId r:id="rId36"/>
  </p:notesMasterIdLst>
  <p:handoutMasterIdLst>
    <p:handoutMasterId r:id="rId37"/>
  </p:handoutMasterIdLst>
  <p:sldIdLst>
    <p:sldId id="428" r:id="rId8"/>
    <p:sldId id="413" r:id="rId9"/>
    <p:sldId id="427" r:id="rId10"/>
    <p:sldId id="429" r:id="rId11"/>
    <p:sldId id="433" r:id="rId12"/>
    <p:sldId id="417" r:id="rId13"/>
    <p:sldId id="418" r:id="rId14"/>
    <p:sldId id="419" r:id="rId15"/>
    <p:sldId id="434" r:id="rId16"/>
    <p:sldId id="444" r:id="rId17"/>
    <p:sldId id="438" r:id="rId18"/>
    <p:sldId id="440" r:id="rId19"/>
    <p:sldId id="441" r:id="rId20"/>
    <p:sldId id="258" r:id="rId21"/>
    <p:sldId id="257" r:id="rId22"/>
    <p:sldId id="358" r:id="rId23"/>
    <p:sldId id="357" r:id="rId24"/>
    <p:sldId id="359" r:id="rId25"/>
    <p:sldId id="326" r:id="rId26"/>
    <p:sldId id="360" r:id="rId27"/>
    <p:sldId id="363" r:id="rId28"/>
    <p:sldId id="362" r:id="rId29"/>
    <p:sldId id="320" r:id="rId30"/>
    <p:sldId id="361" r:id="rId31"/>
    <p:sldId id="364" r:id="rId32"/>
    <p:sldId id="443" r:id="rId33"/>
    <p:sldId id="442" r:id="rId34"/>
    <p:sldId id="409" r:id="rId35"/>
  </p:sldIdLst>
  <p:sldSz cx="12192000" cy="6858000"/>
  <p:notesSz cx="7315200" cy="96012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Vyverman - SUPCRTX" initials="MV-S" lastIdx="7" clrIdx="0"/>
  <p:cmAuthor id="1" name="Hanson, Beverly" initials="HB" lastIdx="3" clrIdx="1">
    <p:extLst>
      <p:ext uri="{19B8F6BF-5375-455C-9EA6-DF929625EA0E}">
        <p15:presenceInfo xmlns:p15="http://schemas.microsoft.com/office/powerpoint/2012/main" userId="Hanson, Beverly" providerId="None"/>
      </p:ext>
    </p:extLst>
  </p:cmAuthor>
  <p:cmAuthor id="2" name="Hess, Stephanie" initials="HS" lastIdx="1" clrIdx="2">
    <p:extLst>
      <p:ext uri="{19B8F6BF-5375-455C-9EA6-DF929625EA0E}">
        <p15:presenceInfo xmlns:p15="http://schemas.microsoft.com/office/powerpoint/2012/main" userId="S-1-5-21-778006267-1727019601-382417117-4475" providerId="AD"/>
      </p:ext>
    </p:extLst>
  </p:cmAuthor>
  <p:cmAuthor id="3" name="Hanson, Beverly" initials="HB [2]" lastIdx="1" clrIdx="3">
    <p:extLst>
      <p:ext uri="{19B8F6BF-5375-455C-9EA6-DF929625EA0E}">
        <p15:presenceInfo xmlns:p15="http://schemas.microsoft.com/office/powerpoint/2012/main" userId="S::bhanson@ncsc.org::0fde6779-3fc6-42f9-9ed4-b225990a5407" providerId="AD"/>
      </p:ext>
    </p:extLst>
  </p:cmAuthor>
  <p:cmAuthor id="4" name="mspring@interstatecompact.org" initials="m" lastIdx="1" clrIdx="4">
    <p:extLst>
      <p:ext uri="{19B8F6BF-5375-455C-9EA6-DF929625EA0E}">
        <p15:presenceInfo xmlns:p15="http://schemas.microsoft.com/office/powerpoint/2012/main" userId="be4f0ff4ee8123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1B3B5"/>
    <a:srgbClr val="CD0F40"/>
    <a:srgbClr val="004685"/>
    <a:srgbClr val="0F4C76"/>
    <a:srgbClr val="002060"/>
    <a:srgbClr val="977E2E"/>
    <a:srgbClr val="0065A5"/>
    <a:srgbClr val="006498"/>
    <a:srgbClr val="799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5393" autoAdjust="0"/>
  </p:normalViewPr>
  <p:slideViewPr>
    <p:cSldViewPr snapToGrid="0">
      <p:cViewPr varScale="1">
        <p:scale>
          <a:sx n="98" d="100"/>
          <a:sy n="98" d="100"/>
        </p:scale>
        <p:origin x="10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AF162447-60F8-429C-B44A-2DCB3765CF3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17E5B609-6FF2-40FB-9337-8377F4C0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72291CD5-F6B5-4F8E-9A5E-1333A2F7B3A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250"/>
            <a:ext cx="5852160" cy="378080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1FA3ED10-D43C-4FA2-9BF4-8C5086999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slide for RJOI introduction</a:t>
            </a:r>
          </a:p>
          <a:p>
            <a:r>
              <a:rPr lang="en-US" dirty="0"/>
              <a:t>RJOI is next 4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4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 July 2019</a:t>
            </a:r>
          </a:p>
          <a:p>
            <a:r>
              <a:rPr lang="en-US" dirty="0"/>
              <a:t>“The 10 Essential Elements of Opioid Interventions Courts”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41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Donna’s presentation starts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71380-2CFC-514B-8308-57EDFB783E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62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as your </a:t>
            </a:r>
            <a:r>
              <a:rPr lang="en-US" b="1" dirty="0"/>
              <a:t>Default Slide/New Slide</a:t>
            </a:r>
            <a:r>
              <a:rPr lang="en-US" dirty="0"/>
              <a:t>. </a:t>
            </a:r>
          </a:p>
          <a:p>
            <a:r>
              <a:rPr lang="en-US" dirty="0"/>
              <a:t>To Create a new Slide use </a:t>
            </a:r>
            <a:r>
              <a:rPr lang="en-US" b="1" dirty="0"/>
              <a:t>DUPLICATE SLIDE </a:t>
            </a:r>
            <a:r>
              <a:rPr lang="en-US" dirty="0"/>
              <a:t>option.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E3FC-21D0-5A44-A94D-D4C6FA045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as your </a:t>
            </a:r>
            <a:r>
              <a:rPr lang="en-US" b="1" dirty="0"/>
              <a:t>Default Slide/New Slide</a:t>
            </a:r>
            <a:r>
              <a:rPr lang="en-US" dirty="0"/>
              <a:t>. </a:t>
            </a:r>
          </a:p>
          <a:p>
            <a:r>
              <a:rPr lang="en-US" dirty="0"/>
              <a:t>To Create a new Slide use </a:t>
            </a:r>
            <a:r>
              <a:rPr lang="en-US" b="1" dirty="0"/>
              <a:t>DUPLICATE SLIDE </a:t>
            </a:r>
            <a:r>
              <a:rPr lang="en-US" dirty="0"/>
              <a:t>option.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E3FC-21D0-5A44-A94D-D4C6FA045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2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E3FC-21D0-5A44-A94D-D4C6FA045C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76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E3FC-21D0-5A44-A94D-D4C6FA045C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6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in 10 individuals in need of treatment access treatment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3799D-62A4-4D41-8D88-5D9D00B1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3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as your </a:t>
            </a:r>
            <a:r>
              <a:rPr lang="en-US" b="1" dirty="0"/>
              <a:t>Default Slide/New Slide</a:t>
            </a:r>
            <a:r>
              <a:rPr lang="en-US" dirty="0"/>
              <a:t>. </a:t>
            </a:r>
          </a:p>
          <a:p>
            <a:r>
              <a:rPr lang="en-US" dirty="0"/>
              <a:t>To Create a new Slide use </a:t>
            </a:r>
            <a:r>
              <a:rPr lang="en-US" b="1" dirty="0"/>
              <a:t>DUPLICATE SLIDE </a:t>
            </a:r>
            <a:r>
              <a:rPr lang="en-US" dirty="0"/>
              <a:t>option.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E3FC-21D0-5A44-A94D-D4C6FA045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7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Moderator will introduce each panelist and allow each panelist to give a brief intro on his/her role on initiatives to address opioid epidemic.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E3FC-21D0-5A44-A94D-D4C6FA045C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11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as your </a:t>
            </a:r>
            <a:r>
              <a:rPr lang="en-US" b="1" dirty="0"/>
              <a:t>Default Slide/New Slide</a:t>
            </a:r>
            <a:r>
              <a:rPr lang="en-US" dirty="0"/>
              <a:t>. </a:t>
            </a:r>
          </a:p>
          <a:p>
            <a:r>
              <a:rPr lang="en-US" dirty="0"/>
              <a:t>To Create a new Slide use </a:t>
            </a:r>
            <a:r>
              <a:rPr lang="en-US" b="1" dirty="0"/>
              <a:t>DUPLICATE SLIDE </a:t>
            </a:r>
            <a:r>
              <a:rPr lang="en-US" dirty="0"/>
              <a:t>option.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E3FC-21D0-5A44-A94D-D4C6FA045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48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0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judges be more educated on compact processes when requiring treatments as a condition of supervision?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treatment centers are legitimate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courts assist in providing good justifications for transfers?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compact do to better verify treatment centers when investigating transfers?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 issues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Compact be more aware of border treatment opportunities for offenders?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courts in border areas be more aware of the compact?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short term treatment may be extended triggering the compact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Compact be more aware of such cases?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courts ensure ALL treatment cases are brought to the attention of ISC?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1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D95AD-41AB-4B51-A80D-6F64ADF0A8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D95AD-41AB-4B51-A80D-6F64ADF0A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D95AD-41AB-4B51-A80D-6F64ADF0A8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D95AD-41AB-4B51-A80D-6F64ADF0A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Opening slide for NJOTF </a:t>
            </a:r>
          </a:p>
          <a:p>
            <a:r>
              <a:rPr lang="en-US" sz="1400" dirty="0"/>
              <a:t>NJOTF is the following 2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9D87-EF1F-3C49-9DA0-5A9D0C78F6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14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3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77 Respondents</a:t>
            </a:r>
          </a:p>
          <a:p>
            <a:endParaRPr lang="en-US" dirty="0"/>
          </a:p>
          <a:p>
            <a:r>
              <a:rPr lang="en-US" dirty="0"/>
              <a:t>Illinois sent to all judges so may be over represented in the sample and increased the responses of those rarely effected by ICAOS.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3ED10-D43C-4FA2-9BF4-8C50869992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62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4C6718-AA20-4ACD-8229-5CEC76AEB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758952"/>
            <a:ext cx="10524931" cy="26700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F3DC08-D6F2-4585-88AB-44B379EDF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26" y="5049520"/>
            <a:ext cx="10524931" cy="5491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2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73A5BC-7340-493E-B93A-45C98A960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911351"/>
            <a:ext cx="9299925" cy="4554729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9188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B0C3E1-DFBD-4CA0-AEEB-75CAEE2C4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648478"/>
            <a:ext cx="10506269" cy="498575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89F4D0-808D-44B9-8C67-109984A6DDD1}"/>
              </a:ext>
            </a:extLst>
          </p:cNvPr>
          <p:cNvCxnSpPr>
            <a:cxnSpLocks/>
          </p:cNvCxnSpPr>
          <p:nvPr userDrawn="1"/>
        </p:nvCxnSpPr>
        <p:spPr>
          <a:xfrm>
            <a:off x="842865" y="1151664"/>
            <a:ext cx="105062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27F4BE-A586-4A1B-9E9E-167D6065A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2865" y="1303184"/>
            <a:ext cx="10506269" cy="4580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384048" indent="-18288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"/>
              <a:defRPr sz="2700"/>
            </a:lvl2pPr>
            <a:lvl3pPr marL="566928" indent="-18288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buClr>
                <a:schemeClr val="bg2">
                  <a:lumMod val="25000"/>
                </a:schemeClr>
              </a:buClr>
              <a:buFont typeface="Verdana" panose="020B0604030504040204" pitchFamily="34" charset="0"/>
              <a:buChar char="-"/>
              <a:defRPr sz="2000"/>
            </a:lvl4pPr>
            <a:lvl5pPr marL="932688" indent="-18288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74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07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09E7-B61B-4CDB-A765-CA0210654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03AA1-F66F-4719-A9A7-1CB49A488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20C6-C788-4A70-9D59-ECDA8AAA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3498-4776-443B-8305-54D12B4B320C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45FA8-AD86-4F7F-8709-772549AB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1AE99-E522-4099-98BD-ED7B5C1A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520B-8516-4788-893A-A8FDA02A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3105-9697-46FB-9765-4BFF69C5C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88B5-69AA-42E9-A254-64EC28A3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0F79-9332-4663-A6C4-FCB24C2B7728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E36EB-59DD-484A-86D6-D9DD7335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AD6A-516D-4588-97FF-1997E8AE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8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45B4-B5EC-4859-B970-92FD4A28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8F282-8428-4FF3-90E7-C76F07C62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3E91-3456-4652-B658-0EB436ED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7355-653B-401B-9DFE-582340041525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AC41-94D9-4B6F-B87B-AAC596BB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7E28-76B0-4715-8A47-BCC6CB50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89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7D58-ACBF-4770-93CE-37F9CDA9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18BE-7B15-45A5-BF03-2CEA44DCE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3271E-DC80-418A-80FD-362E5CAB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5DE31-0118-4F35-AC0A-88F28C6A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7C5F-F083-46D1-B331-802C4E2ACEE2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3E0FD-187B-435E-B4B6-4F135431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E5DD4-1FB0-477E-9810-9FA5728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5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E2F3-260B-4F6B-BDBB-7073D3E4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71AAD-2B0F-4402-A448-15B9C027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4D82C-111C-4A73-B487-AF942A11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4F972-C12B-432E-97D4-1C71DE224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A8173-AB0C-46BA-8F76-1739F07CA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F40FB-DC76-46A7-AF0A-7D54846A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3BA-9A6B-4E53-80DF-891784E42DA9}" type="datetime1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83291-CC1D-495C-BB73-238C2AD6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4A982-EBD3-40FC-88B4-3571AB64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1251-13C4-423A-B9E4-86B4EC7C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D19F7-4452-439E-A825-9C36935C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A676-2B19-405F-AFAD-4EC09DFFCD73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EE0B0-4570-4C18-970F-69FB973B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CB668-879A-4589-99C7-26737350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4C6718-AA20-4ACD-8229-5CEC76AEB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758952"/>
            <a:ext cx="10524931" cy="26700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F3DC08-D6F2-4585-88AB-44B379EDF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26" y="5049520"/>
            <a:ext cx="10524931" cy="5491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4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C166A-2E82-41F1-B26A-749E592D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82F5-E3BF-4F74-BD4F-5F4BD4202800}" type="datetime1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4DC15-F645-479D-99DD-8F862FA5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E4B0E-AEB0-4229-9EA7-9389F2C9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1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1E0A-0A9B-4E26-933E-F162688F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0F15-46AD-4736-8703-301E9B27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E0973-E675-4B86-87E2-F8FB3A439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4F4CE-CE4B-49AD-B131-E9F0A348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4AA4-C55E-4A7B-AF84-184963DE8893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26DDE-3D93-4585-B1DE-4F1B3D16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1881E-0CF7-4AAA-86FD-A825714E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25F8-94E2-407A-A0AA-535D60A4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BCABB-AE1B-4B10-800B-05F31445E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3ED06-9F51-4A3D-8DB4-D0688F970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921EE-8B9C-416B-B4B2-46A68A07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2304-FA99-40CD-96BF-0B4E0CF690AD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D2813-D047-42AF-B06A-12AFB5AA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88FB0-4430-4469-8D26-18AD050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74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1B12-4133-4F8C-9801-BEEB187F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F6E0D-04C7-4386-9B69-634CA620E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34BC-AF84-4FAD-A6CB-0609F316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DA18-3123-42C3-8B08-B16EE0C22148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2B5E-7EC1-4E4F-A2EA-1CEE6E7E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057D2-9187-4EF1-AF96-79C72F9E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6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CABEB-66E9-41E2-A6C5-D6ABE253E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CBB37-7FA3-48E0-845B-269C34A88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259A-FCDA-4910-98B8-4C428BB8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E82-0064-46A0-83BA-AD8728019EB2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80944-1CC0-46A1-9CB9-26B87A83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Management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6798-BEE8-4385-9DA9-CDEA7501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5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9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0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8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73A5BC-7340-493E-B93A-45C98A960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911351"/>
            <a:ext cx="9299925" cy="4554729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58324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7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8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07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1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3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14F9-C189-6C4C-A3EA-80E1D207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954" y="312873"/>
            <a:ext cx="10881360" cy="1415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7549-0086-5041-B888-9987BF57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4" y="1825625"/>
            <a:ext cx="10881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6C4C51-B927-114A-8AC5-2F3674ACE04B}"/>
              </a:ext>
            </a:extLst>
          </p:cNvPr>
          <p:cNvCxnSpPr>
            <a:cxnSpLocks/>
          </p:cNvCxnSpPr>
          <p:nvPr userDrawn="1"/>
        </p:nvCxnSpPr>
        <p:spPr>
          <a:xfrm>
            <a:off x="641445" y="1728119"/>
            <a:ext cx="10836323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716305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14F9-C189-6C4C-A3EA-80E1D207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954" y="312873"/>
            <a:ext cx="10881360" cy="1415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6C4C51-B927-114A-8AC5-2F3674ACE04B}"/>
              </a:ext>
            </a:extLst>
          </p:cNvPr>
          <p:cNvCxnSpPr>
            <a:cxnSpLocks/>
          </p:cNvCxnSpPr>
          <p:nvPr userDrawn="1"/>
        </p:nvCxnSpPr>
        <p:spPr>
          <a:xfrm>
            <a:off x="641445" y="1728119"/>
            <a:ext cx="10836323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F042E-5180-5F43-A596-8A944C1F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074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C49B8CA-2FD8-6C48-92A0-75715703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074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778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14F9-C189-6C4C-A3EA-80E1D207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954" y="312873"/>
            <a:ext cx="10881360" cy="1415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6C4C51-B927-114A-8AC5-2F3674ACE04B}"/>
              </a:ext>
            </a:extLst>
          </p:cNvPr>
          <p:cNvCxnSpPr>
            <a:cxnSpLocks/>
          </p:cNvCxnSpPr>
          <p:nvPr userDrawn="1"/>
        </p:nvCxnSpPr>
        <p:spPr>
          <a:xfrm>
            <a:off x="641445" y="1728119"/>
            <a:ext cx="10836323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56D856-0D27-7444-A2FB-2056FDFDF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59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A04592B-9124-7745-B06A-231AAD859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59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B7CCBD-47A2-0647-AC13-B7EAE6959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301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74A299-B72B-CB45-B97C-3FCB26600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301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934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E3E2-BE69-E94A-A829-3C8CD362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" y="1709738"/>
            <a:ext cx="1083632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D6F2-3A23-414E-B626-24C600A2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45" y="4589463"/>
            <a:ext cx="1083632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947F-EEB5-F54D-81F8-AC471055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B2CA1-CBC8-4B45-97C0-38CDB078FB4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357C-F5D5-F34B-B277-C796369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32DC4-D047-5949-A774-C9667339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11EC-EA89-954A-9ACA-A44226A4E1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04BAC5-5FCB-D642-AD52-58FCD23437DA}"/>
              </a:ext>
            </a:extLst>
          </p:cNvPr>
          <p:cNvCxnSpPr>
            <a:cxnSpLocks/>
          </p:cNvCxnSpPr>
          <p:nvPr userDrawn="1"/>
        </p:nvCxnSpPr>
        <p:spPr>
          <a:xfrm>
            <a:off x="641445" y="4562475"/>
            <a:ext cx="10836323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3683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B0C3E1-DFBD-4CA0-AEEB-75CAEE2C4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648478"/>
            <a:ext cx="10506269" cy="73232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89F4D0-808D-44B9-8C67-109984A6DDD1}"/>
              </a:ext>
            </a:extLst>
          </p:cNvPr>
          <p:cNvCxnSpPr>
            <a:cxnSpLocks/>
          </p:cNvCxnSpPr>
          <p:nvPr userDrawn="1"/>
        </p:nvCxnSpPr>
        <p:spPr>
          <a:xfrm>
            <a:off x="831779" y="1305127"/>
            <a:ext cx="105062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27F4BE-A586-4A1B-9E9E-167D6065AA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55" y="1698161"/>
            <a:ext cx="10506269" cy="4580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384048" indent="-18288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"/>
              <a:defRPr sz="2700"/>
            </a:lvl2pPr>
            <a:lvl3pPr marL="566928" indent="-18288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buClr>
                <a:schemeClr val="bg2">
                  <a:lumMod val="25000"/>
                </a:schemeClr>
              </a:buClr>
              <a:buFont typeface="Verdana" panose="020B0604030504040204" pitchFamily="34" charset="0"/>
              <a:buChar char="-"/>
              <a:defRPr sz="2000"/>
            </a:lvl4pPr>
            <a:lvl5pPr marL="932688" indent="-18288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311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14F9-C189-6C4C-A3EA-80E1D207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954" y="312873"/>
            <a:ext cx="9601200" cy="1415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7549-0086-5041-B888-9987BF57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4" y="1825625"/>
            <a:ext cx="1088136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6C4C51-B927-114A-8AC5-2F3674ACE04B}"/>
              </a:ext>
            </a:extLst>
          </p:cNvPr>
          <p:cNvCxnSpPr>
            <a:cxnSpLocks/>
          </p:cNvCxnSpPr>
          <p:nvPr userDrawn="1"/>
        </p:nvCxnSpPr>
        <p:spPr>
          <a:xfrm>
            <a:off x="641445" y="1728119"/>
            <a:ext cx="10836323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988888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14F9-C189-6C4C-A3EA-80E1D207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954" y="312873"/>
            <a:ext cx="9601200" cy="1415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7549-0086-5041-B888-9987BF57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4" y="1345480"/>
            <a:ext cx="10881360" cy="4831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6C4C51-B927-114A-8AC5-2F3674ACE04B}"/>
              </a:ext>
            </a:extLst>
          </p:cNvPr>
          <p:cNvCxnSpPr>
            <a:cxnSpLocks/>
          </p:cNvCxnSpPr>
          <p:nvPr userDrawn="1"/>
        </p:nvCxnSpPr>
        <p:spPr>
          <a:xfrm>
            <a:off x="641445" y="1074977"/>
            <a:ext cx="10836323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595859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14F9-C189-6C4C-A3EA-80E1D207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954" y="312873"/>
            <a:ext cx="9601200" cy="1415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7549-0086-5041-B888-9987BF57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4" y="1345481"/>
            <a:ext cx="10881360" cy="4437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6C4C51-B927-114A-8AC5-2F3674ACE04B}"/>
              </a:ext>
            </a:extLst>
          </p:cNvPr>
          <p:cNvCxnSpPr>
            <a:cxnSpLocks/>
          </p:cNvCxnSpPr>
          <p:nvPr userDrawn="1"/>
        </p:nvCxnSpPr>
        <p:spPr>
          <a:xfrm>
            <a:off x="641445" y="1074977"/>
            <a:ext cx="10836323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C5F85-9A4E-8147-96BB-7EE93023A35F}"/>
              </a:ext>
            </a:extLst>
          </p:cNvPr>
          <p:cNvCxnSpPr/>
          <p:nvPr userDrawn="1"/>
        </p:nvCxnSpPr>
        <p:spPr>
          <a:xfrm>
            <a:off x="613954" y="6577775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1BFF1F-188A-FE40-9540-1B552E3EF92C}"/>
              </a:ext>
            </a:extLst>
          </p:cNvPr>
          <p:cNvCxnSpPr/>
          <p:nvPr userDrawn="1"/>
        </p:nvCxnSpPr>
        <p:spPr>
          <a:xfrm>
            <a:off x="613954" y="6235700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4A48AC-674B-8543-9634-0BE10AB8605C}"/>
              </a:ext>
            </a:extLst>
          </p:cNvPr>
          <p:cNvSpPr/>
          <p:nvPr userDrawn="1"/>
        </p:nvSpPr>
        <p:spPr>
          <a:xfrm>
            <a:off x="753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0C5EA-384E-BE40-8AD5-95096D4F10DC}"/>
              </a:ext>
            </a:extLst>
          </p:cNvPr>
          <p:cNvSpPr/>
          <p:nvPr userDrawn="1"/>
        </p:nvSpPr>
        <p:spPr>
          <a:xfrm>
            <a:off x="1075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DD378-8271-A745-8F2C-B93DC9F769AC}"/>
              </a:ext>
            </a:extLst>
          </p:cNvPr>
          <p:cNvSpPr/>
          <p:nvPr userDrawn="1"/>
        </p:nvSpPr>
        <p:spPr>
          <a:xfrm>
            <a:off x="1397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BCCD0-5D9A-ED42-B171-AB4A87FD495E}"/>
              </a:ext>
            </a:extLst>
          </p:cNvPr>
          <p:cNvSpPr/>
          <p:nvPr userDrawn="1"/>
        </p:nvSpPr>
        <p:spPr>
          <a:xfrm>
            <a:off x="1718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C1148C-6D32-A849-A0B6-A968957019CE}"/>
              </a:ext>
            </a:extLst>
          </p:cNvPr>
          <p:cNvSpPr/>
          <p:nvPr userDrawn="1"/>
        </p:nvSpPr>
        <p:spPr>
          <a:xfrm>
            <a:off x="2048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83A4C-4542-BD47-A8E9-69F702D268D5}"/>
              </a:ext>
            </a:extLst>
          </p:cNvPr>
          <p:cNvSpPr/>
          <p:nvPr userDrawn="1"/>
        </p:nvSpPr>
        <p:spPr>
          <a:xfrm>
            <a:off x="23706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0F38D7-50B7-9841-A839-EB08ED8EDF5D}"/>
              </a:ext>
            </a:extLst>
          </p:cNvPr>
          <p:cNvSpPr/>
          <p:nvPr userDrawn="1"/>
        </p:nvSpPr>
        <p:spPr>
          <a:xfrm>
            <a:off x="2692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77D987-D4DD-D84C-9DAB-FC7BE454FAB6}"/>
              </a:ext>
            </a:extLst>
          </p:cNvPr>
          <p:cNvSpPr/>
          <p:nvPr userDrawn="1"/>
        </p:nvSpPr>
        <p:spPr>
          <a:xfrm>
            <a:off x="30141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79F86D-56A3-FF4E-BC94-398E2CA2AC74}"/>
              </a:ext>
            </a:extLst>
          </p:cNvPr>
          <p:cNvSpPr/>
          <p:nvPr userDrawn="1"/>
        </p:nvSpPr>
        <p:spPr>
          <a:xfrm>
            <a:off x="33358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CA01F-DD19-174F-96F1-C53DA626BF63}"/>
              </a:ext>
            </a:extLst>
          </p:cNvPr>
          <p:cNvSpPr/>
          <p:nvPr userDrawn="1"/>
        </p:nvSpPr>
        <p:spPr>
          <a:xfrm>
            <a:off x="3657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0814D1-2DC0-BC42-B60B-A3F2BDA3606E}"/>
              </a:ext>
            </a:extLst>
          </p:cNvPr>
          <p:cNvSpPr/>
          <p:nvPr userDrawn="1"/>
        </p:nvSpPr>
        <p:spPr>
          <a:xfrm>
            <a:off x="3979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D9354E-76EC-984A-BF35-0293B89AFBF6}"/>
              </a:ext>
            </a:extLst>
          </p:cNvPr>
          <p:cNvSpPr/>
          <p:nvPr userDrawn="1"/>
        </p:nvSpPr>
        <p:spPr>
          <a:xfrm>
            <a:off x="4309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0B9023-4F5F-6F4A-9895-78779ED426C8}"/>
              </a:ext>
            </a:extLst>
          </p:cNvPr>
          <p:cNvSpPr/>
          <p:nvPr userDrawn="1"/>
        </p:nvSpPr>
        <p:spPr>
          <a:xfrm>
            <a:off x="4631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CCA3D-16A7-A542-AA2B-ABD5E9205F29}"/>
              </a:ext>
            </a:extLst>
          </p:cNvPr>
          <p:cNvSpPr/>
          <p:nvPr userDrawn="1"/>
        </p:nvSpPr>
        <p:spPr>
          <a:xfrm>
            <a:off x="4953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525A55-9419-7946-A02F-38FD57098BED}"/>
              </a:ext>
            </a:extLst>
          </p:cNvPr>
          <p:cNvSpPr/>
          <p:nvPr userDrawn="1"/>
        </p:nvSpPr>
        <p:spPr>
          <a:xfrm>
            <a:off x="5274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448206-A339-BA40-9008-3F9E4DDBAA78}"/>
              </a:ext>
            </a:extLst>
          </p:cNvPr>
          <p:cNvSpPr/>
          <p:nvPr userDrawn="1"/>
        </p:nvSpPr>
        <p:spPr>
          <a:xfrm>
            <a:off x="5604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3F0915-F0D9-B442-BA5F-9EDAF4A47B41}"/>
              </a:ext>
            </a:extLst>
          </p:cNvPr>
          <p:cNvSpPr/>
          <p:nvPr userDrawn="1"/>
        </p:nvSpPr>
        <p:spPr>
          <a:xfrm>
            <a:off x="5926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D741E6-98F2-6440-86C5-251AFBA46F87}"/>
              </a:ext>
            </a:extLst>
          </p:cNvPr>
          <p:cNvSpPr/>
          <p:nvPr userDrawn="1"/>
        </p:nvSpPr>
        <p:spPr>
          <a:xfrm>
            <a:off x="6248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FDA4E3-DF0B-4547-87B5-377DDCFC5D00}"/>
              </a:ext>
            </a:extLst>
          </p:cNvPr>
          <p:cNvSpPr/>
          <p:nvPr userDrawn="1"/>
        </p:nvSpPr>
        <p:spPr>
          <a:xfrm>
            <a:off x="6578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01304C-046A-4A4B-B05A-B08A3F6D90C9}"/>
              </a:ext>
            </a:extLst>
          </p:cNvPr>
          <p:cNvSpPr/>
          <p:nvPr userDrawn="1"/>
        </p:nvSpPr>
        <p:spPr>
          <a:xfrm>
            <a:off x="6900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C87998-D754-7446-8D55-B705D8D56277}"/>
              </a:ext>
            </a:extLst>
          </p:cNvPr>
          <p:cNvSpPr/>
          <p:nvPr userDrawn="1"/>
        </p:nvSpPr>
        <p:spPr>
          <a:xfrm>
            <a:off x="7222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64DA79-6584-9646-BB8E-1E1F0B670FDB}"/>
              </a:ext>
            </a:extLst>
          </p:cNvPr>
          <p:cNvSpPr/>
          <p:nvPr userDrawn="1"/>
        </p:nvSpPr>
        <p:spPr>
          <a:xfrm>
            <a:off x="7543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94ABC0-FB96-8A49-A855-D0E5F1CB5181}"/>
              </a:ext>
            </a:extLst>
          </p:cNvPr>
          <p:cNvSpPr/>
          <p:nvPr userDrawn="1"/>
        </p:nvSpPr>
        <p:spPr>
          <a:xfrm>
            <a:off x="7865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64EA18-B8F3-794E-8B04-16F308255470}"/>
              </a:ext>
            </a:extLst>
          </p:cNvPr>
          <p:cNvSpPr/>
          <p:nvPr userDrawn="1"/>
        </p:nvSpPr>
        <p:spPr>
          <a:xfrm>
            <a:off x="81872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1E2363-ED93-7044-A6C3-5A63C31A374C}"/>
              </a:ext>
            </a:extLst>
          </p:cNvPr>
          <p:cNvSpPr/>
          <p:nvPr userDrawn="1"/>
        </p:nvSpPr>
        <p:spPr>
          <a:xfrm>
            <a:off x="8509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9F1E33-3BAA-6A44-9177-40BE67AA9B8C}"/>
              </a:ext>
            </a:extLst>
          </p:cNvPr>
          <p:cNvSpPr/>
          <p:nvPr userDrawn="1"/>
        </p:nvSpPr>
        <p:spPr>
          <a:xfrm>
            <a:off x="88392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5BDB2F-5D56-0C41-8165-48E18607CD1C}"/>
              </a:ext>
            </a:extLst>
          </p:cNvPr>
          <p:cNvSpPr/>
          <p:nvPr userDrawn="1"/>
        </p:nvSpPr>
        <p:spPr>
          <a:xfrm>
            <a:off x="9160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376B5B-10A0-D74B-96B3-2DB350B9F274}"/>
              </a:ext>
            </a:extLst>
          </p:cNvPr>
          <p:cNvSpPr/>
          <p:nvPr userDrawn="1"/>
        </p:nvSpPr>
        <p:spPr>
          <a:xfrm>
            <a:off x="9482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96EA6D-9DC1-CD41-88D7-5941668510DB}"/>
              </a:ext>
            </a:extLst>
          </p:cNvPr>
          <p:cNvSpPr/>
          <p:nvPr userDrawn="1"/>
        </p:nvSpPr>
        <p:spPr>
          <a:xfrm>
            <a:off x="9804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6BE396-DED3-3B42-B5B6-A3FC06926C40}"/>
              </a:ext>
            </a:extLst>
          </p:cNvPr>
          <p:cNvSpPr/>
          <p:nvPr userDrawn="1"/>
        </p:nvSpPr>
        <p:spPr>
          <a:xfrm>
            <a:off x="10126134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C34E80-79F8-6E45-800E-06FE26DBAF6D}"/>
              </a:ext>
            </a:extLst>
          </p:cNvPr>
          <p:cNvSpPr/>
          <p:nvPr userDrawn="1"/>
        </p:nvSpPr>
        <p:spPr>
          <a:xfrm>
            <a:off x="104478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319767-6903-2C42-AD37-3D50A8F4E33E}"/>
              </a:ext>
            </a:extLst>
          </p:cNvPr>
          <p:cNvSpPr/>
          <p:nvPr userDrawn="1"/>
        </p:nvSpPr>
        <p:spPr>
          <a:xfrm>
            <a:off x="10778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95EBD2-536C-FC4A-AF1D-274D54593BAA}"/>
              </a:ext>
            </a:extLst>
          </p:cNvPr>
          <p:cNvSpPr/>
          <p:nvPr userDrawn="1"/>
        </p:nvSpPr>
        <p:spPr>
          <a:xfrm>
            <a:off x="11099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E3237A7-390F-604B-8447-38EEC5E7C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4618" b="1405"/>
          <a:stretch/>
        </p:blipFill>
        <p:spPr>
          <a:xfrm>
            <a:off x="9904283" y="4637257"/>
            <a:ext cx="2218266" cy="22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68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29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1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4C6718-AA20-4ACD-8229-5CEC76AEB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758952"/>
            <a:ext cx="10524931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EF3DC08-D6F2-4585-88AB-44B379EDF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26" y="4455620"/>
            <a:ext cx="10524931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260950-317A-4B8C-99B2-D2AE70BDA5BB}"/>
              </a:ext>
            </a:extLst>
          </p:cNvPr>
          <p:cNvCxnSpPr>
            <a:cxnSpLocks/>
          </p:cNvCxnSpPr>
          <p:nvPr userDrawn="1"/>
        </p:nvCxnSpPr>
        <p:spPr>
          <a:xfrm>
            <a:off x="954815" y="4343400"/>
            <a:ext cx="103335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6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73A5BC-7340-493E-B93A-45C98A960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911351"/>
            <a:ext cx="10468325" cy="356733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027EA2-B44B-448C-941C-AD8158AC7E60}"/>
              </a:ext>
            </a:extLst>
          </p:cNvPr>
          <p:cNvCxnSpPr>
            <a:cxnSpLocks/>
          </p:cNvCxnSpPr>
          <p:nvPr userDrawn="1"/>
        </p:nvCxnSpPr>
        <p:spPr>
          <a:xfrm>
            <a:off x="805186" y="4343400"/>
            <a:ext cx="105028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5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B0C3E1-DFBD-4CA0-AEEB-75CAEE2C4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648478"/>
            <a:ext cx="10506269" cy="1049682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89F4D0-808D-44B9-8C67-109984A6DDD1}"/>
              </a:ext>
            </a:extLst>
          </p:cNvPr>
          <p:cNvCxnSpPr>
            <a:cxnSpLocks/>
          </p:cNvCxnSpPr>
          <p:nvPr userDrawn="1"/>
        </p:nvCxnSpPr>
        <p:spPr>
          <a:xfrm>
            <a:off x="805186" y="1562878"/>
            <a:ext cx="105062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C76B897-844D-4AF8-983B-2FCED8E5E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55" y="1698161"/>
            <a:ext cx="10506269" cy="4580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384048" indent="-18288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"/>
              <a:defRPr sz="2700"/>
            </a:lvl2pPr>
            <a:lvl3pPr marL="566928" indent="-18288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buClr>
                <a:schemeClr val="bg2">
                  <a:lumMod val="25000"/>
                </a:schemeClr>
              </a:buClr>
              <a:buFont typeface="Verdana" panose="020B0604030504040204" pitchFamily="34" charset="0"/>
              <a:buChar char="-"/>
              <a:defRPr sz="2000"/>
            </a:lvl4pPr>
            <a:lvl5pPr marL="932688" indent="-18288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568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65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100725-6E73-476D-B112-304863D7F2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95148050"/>
              </p:ext>
            </p:extLst>
          </p:nvPr>
        </p:nvGraphicFramePr>
        <p:xfrm>
          <a:off x="477012" y="473646"/>
          <a:ext cx="11237976" cy="5897880"/>
        </p:xfrm>
        <a:graphic>
          <a:graphicData uri="http://schemas.openxmlformats.org/drawingml/2006/table">
            <a:tbl>
              <a:tblPr/>
              <a:tblGrid>
                <a:gridCol w="11237976">
                  <a:extLst>
                    <a:ext uri="{9D8B030D-6E8A-4147-A177-3AD203B41FA5}">
                      <a16:colId xmlns:a16="http://schemas.microsoft.com/office/drawing/2014/main" val="4045364206"/>
                    </a:ext>
                  </a:extLst>
                </a:gridCol>
              </a:tblGrid>
              <a:tr h="5897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2060"/>
                      </a:solidFill>
                      <a:prstDash val="solid"/>
                    </a:lnL>
                    <a:lnR w="76200" cmpd="sng">
                      <a:solidFill>
                        <a:srgbClr val="002060"/>
                      </a:solidFill>
                      <a:prstDash val="solid"/>
                    </a:lnR>
                    <a:lnT w="76200" cmpd="sng">
                      <a:solidFill>
                        <a:srgbClr val="002060"/>
                      </a:solidFill>
                      <a:prstDash val="solid"/>
                    </a:lnT>
                    <a:lnB w="76200" cmpd="sng">
                      <a:solidFill>
                        <a:srgbClr val="002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7749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FE3B6E0-AA17-4433-88F4-70309BAD25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171" y="950614"/>
            <a:ext cx="4354718" cy="44543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4BA752-3CBE-4DF6-8395-938F70116A15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4016" y="3183098"/>
            <a:ext cx="6577041" cy="0"/>
          </a:xfrm>
          <a:prstGeom prst="line">
            <a:avLst/>
          </a:prstGeom>
          <a:ln w="381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250BCA-8EFF-428D-8555-E25DC152003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5918665"/>
              </p:ext>
            </p:extLst>
          </p:nvPr>
        </p:nvGraphicFramePr>
        <p:xfrm>
          <a:off x="214895" y="227526"/>
          <a:ext cx="11762210" cy="6440270"/>
        </p:xfrm>
        <a:graphic>
          <a:graphicData uri="http://schemas.openxmlformats.org/drawingml/2006/table">
            <a:tbl>
              <a:tblPr/>
              <a:tblGrid>
                <a:gridCol w="11762210">
                  <a:extLst>
                    <a:ext uri="{9D8B030D-6E8A-4147-A177-3AD203B41FA5}">
                      <a16:colId xmlns:a16="http://schemas.microsoft.com/office/drawing/2014/main" val="4045364206"/>
                    </a:ext>
                  </a:extLst>
                </a:gridCol>
              </a:tblGrid>
              <a:tr h="644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2060"/>
                      </a:solidFill>
                      <a:prstDash val="solid"/>
                    </a:lnL>
                    <a:lnR w="76200" cmpd="sng">
                      <a:solidFill>
                        <a:srgbClr val="002060"/>
                      </a:solidFill>
                      <a:prstDash val="solid"/>
                    </a:lnR>
                    <a:lnT w="76200" cmpd="sng">
                      <a:solidFill>
                        <a:srgbClr val="002060"/>
                      </a:solidFill>
                      <a:prstDash val="solid"/>
                    </a:lnT>
                    <a:lnB w="76200" cmpd="sng">
                      <a:solidFill>
                        <a:srgbClr val="002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77495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4521DD-4AF8-964E-B09E-ED19E23934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339008" y="5927405"/>
            <a:ext cx="9357360" cy="0"/>
          </a:xfrm>
          <a:prstGeom prst="line">
            <a:avLst/>
          </a:prstGeom>
          <a:ln w="381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AF22D3D-002D-4F14-9D94-82353C110D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0661" y="5296278"/>
            <a:ext cx="1211865" cy="12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1" r:id="rId2"/>
    <p:sldLayoutId id="2147483762" r:id="rId3"/>
    <p:sldLayoutId id="2147483763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250BCA-8EFF-428D-8555-E25DC152003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93787852"/>
              </p:ext>
            </p:extLst>
          </p:nvPr>
        </p:nvGraphicFramePr>
        <p:xfrm>
          <a:off x="214895" y="227526"/>
          <a:ext cx="11762210" cy="6440270"/>
        </p:xfrm>
        <a:graphic>
          <a:graphicData uri="http://schemas.openxmlformats.org/drawingml/2006/table">
            <a:tbl>
              <a:tblPr/>
              <a:tblGrid>
                <a:gridCol w="11762210">
                  <a:extLst>
                    <a:ext uri="{9D8B030D-6E8A-4147-A177-3AD203B41FA5}">
                      <a16:colId xmlns:a16="http://schemas.microsoft.com/office/drawing/2014/main" val="4045364206"/>
                    </a:ext>
                  </a:extLst>
                </a:gridCol>
              </a:tblGrid>
              <a:tr h="644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2060"/>
                      </a:solidFill>
                      <a:prstDash val="solid"/>
                    </a:lnL>
                    <a:lnR w="76200" cmpd="sng">
                      <a:solidFill>
                        <a:srgbClr val="002060"/>
                      </a:solidFill>
                      <a:prstDash val="solid"/>
                    </a:lnR>
                    <a:lnT w="76200" cmpd="sng">
                      <a:solidFill>
                        <a:srgbClr val="002060"/>
                      </a:solidFill>
                      <a:prstDash val="solid"/>
                    </a:lnT>
                    <a:lnB w="76200" cmpd="sng">
                      <a:solidFill>
                        <a:srgbClr val="002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7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9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250BCA-8EFF-428D-8555-E25DC152003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14895" y="227526"/>
          <a:ext cx="11762210" cy="6440270"/>
        </p:xfrm>
        <a:graphic>
          <a:graphicData uri="http://schemas.openxmlformats.org/drawingml/2006/table">
            <a:tbl>
              <a:tblPr/>
              <a:tblGrid>
                <a:gridCol w="11762210">
                  <a:extLst>
                    <a:ext uri="{9D8B030D-6E8A-4147-A177-3AD203B41FA5}">
                      <a16:colId xmlns:a16="http://schemas.microsoft.com/office/drawing/2014/main" val="4045364206"/>
                    </a:ext>
                  </a:extLst>
                </a:gridCol>
              </a:tblGrid>
              <a:tr h="644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2060"/>
                      </a:solidFill>
                      <a:prstDash val="solid"/>
                    </a:lnL>
                    <a:lnR w="76200" cmpd="sng">
                      <a:solidFill>
                        <a:srgbClr val="002060"/>
                      </a:solidFill>
                      <a:prstDash val="solid"/>
                    </a:lnR>
                    <a:lnT w="76200" cmpd="sng">
                      <a:solidFill>
                        <a:srgbClr val="002060"/>
                      </a:solidFill>
                      <a:prstDash val="solid"/>
                    </a:lnT>
                    <a:lnB w="76200" cmpd="sng">
                      <a:solidFill>
                        <a:srgbClr val="002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77495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4521DD-4AF8-964E-B09E-ED19E23934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339008" y="5917245"/>
            <a:ext cx="93573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AF22D3D-002D-4F14-9D94-82353C110D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0661" y="5296278"/>
            <a:ext cx="1211865" cy="12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55C5-1185-4CDD-AAD9-019DC4D5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EB943-CC19-4D35-801B-D42F32076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78CC-E4EB-48CB-AD7C-B35893D44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644CA-B36A-49F1-B75C-D14DD058E83E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72005-FBB8-4463-8493-39C99AD22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Health Management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2D84-47C9-40EA-8450-601C29F4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7BE3-4314-4D56-880C-604C6FCC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57B7-8AA8-CD4E-ABC6-4B0F4AF5941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BCE0-E704-6441-9898-CC9B9774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50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1" r:id="rId2"/>
    <p:sldLayoutId id="2147483822" r:id="rId3"/>
    <p:sldLayoutId id="2147483814" r:id="rId4"/>
    <p:sldLayoutId id="2147483823" r:id="rId5"/>
    <p:sldLayoutId id="2147483824" r:id="rId6"/>
    <p:sldLayoutId id="2147483825" r:id="rId7"/>
    <p:sldLayoutId id="214748381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0F4C76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4.xml"/><Relationship Id="rId4" Type="http://schemas.openxmlformats.org/officeDocument/2006/relationships/hyperlink" Target="https://www.courtinnovation.org/sites/default/files/media/documents/2019-07/report_the10essentialelements_07092019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strugarfritsch@healthmanagement.com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4.xml"/><Relationship Id="rId5" Type="http://schemas.openxmlformats.org/officeDocument/2006/relationships/image" Target="../media/image3.tif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sc.org/~/media/Files/PDF/Topics/Opioids-and-the-Courts/NJOTF%20Resources/Child%20Welfare%20Focus%20on%20Prevention%20Final.ashx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www.ncsc.org/~/media/Files/PDF/Topics/Opioids-and-the-Courts/NJOTF%20Resources/JuvenileTrauma%20Final.ashx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www.ncsc.org/~/media/Files/PDF/Topics/Opioids-and-the-Courts/NJOTF%20Resources/Parent%20Partner%20Programs-Final.ashx" TargetMode="Externa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6" Type="http://schemas.openxmlformats.org/officeDocument/2006/relationships/image" Target="../media/image8.jp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hyperlink" Target="https://www.ncsc.org/~/media/Files/PDF/Topics/Opioids-and-the-Courts/NJOTF%20Resources/MAT%20for%20Adolescents%20Final.ashx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ECA3381-D848-BD4C-ABC5-BBF43A9AFDC6}"/>
              </a:ext>
            </a:extLst>
          </p:cNvPr>
          <p:cNvSpPr/>
          <p:nvPr/>
        </p:nvSpPr>
        <p:spPr>
          <a:xfrm>
            <a:off x="0" y="2"/>
            <a:ext cx="12192000" cy="6479175"/>
          </a:xfrm>
          <a:prstGeom prst="rect">
            <a:avLst/>
          </a:prstGeom>
          <a:solidFill>
            <a:srgbClr val="273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92DD166-A31A-DE40-80BC-65431B2CF40C}"/>
              </a:ext>
            </a:extLst>
          </p:cNvPr>
          <p:cNvSpPr/>
          <p:nvPr/>
        </p:nvSpPr>
        <p:spPr>
          <a:xfrm>
            <a:off x="858327" y="0"/>
            <a:ext cx="3911863" cy="6466597"/>
          </a:xfrm>
          <a:prstGeom prst="rect">
            <a:avLst/>
          </a:prstGeom>
          <a:gradFill flip="none" rotWithShape="1">
            <a:gsLst>
              <a:gs pos="38000">
                <a:srgbClr val="977E2E"/>
              </a:gs>
              <a:gs pos="100000">
                <a:srgbClr val="977E2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1DEAE1-9D08-0E40-90BE-D93709A9CC0A}"/>
              </a:ext>
            </a:extLst>
          </p:cNvPr>
          <p:cNvSpPr/>
          <p:nvPr/>
        </p:nvSpPr>
        <p:spPr>
          <a:xfrm>
            <a:off x="0" y="600668"/>
            <a:ext cx="5529826" cy="4677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F008C-1C6E-1A40-8FB8-B2411E0AFC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97136" y="2861715"/>
            <a:ext cx="5529826" cy="20349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ICAOS Annual </a:t>
            </a:r>
            <a:br>
              <a:rPr lang="en-US" sz="4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Business Meeting</a:t>
            </a:r>
            <a:br>
              <a:rPr lang="en-US" sz="4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Opioid Initiative Panel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CD7771-EAAD-2F48-8A9C-4E1FBF3C645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47976" y="4975300"/>
            <a:ext cx="5185697" cy="452281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OCTOBER 8,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E7E9E-B286-9243-9C01-04E4762D0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28" t="11066" r="4618" b="1405"/>
          <a:stretch/>
        </p:blipFill>
        <p:spPr>
          <a:xfrm>
            <a:off x="562023" y="822171"/>
            <a:ext cx="4282122" cy="421884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232D73-3F94-4543-B021-B9BB227F9FCD}"/>
              </a:ext>
            </a:extLst>
          </p:cNvPr>
          <p:cNvCxnSpPr>
            <a:cxnSpLocks/>
          </p:cNvCxnSpPr>
          <p:nvPr/>
        </p:nvCxnSpPr>
        <p:spPr>
          <a:xfrm>
            <a:off x="6260228" y="4817981"/>
            <a:ext cx="5073445" cy="0"/>
          </a:xfrm>
          <a:prstGeom prst="line">
            <a:avLst/>
          </a:prstGeom>
          <a:ln w="34925">
            <a:solidFill>
              <a:srgbClr val="977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9184A70-D3AC-6040-9432-DC3522CFE744}"/>
              </a:ext>
            </a:extLst>
          </p:cNvPr>
          <p:cNvSpPr/>
          <p:nvPr/>
        </p:nvSpPr>
        <p:spPr>
          <a:xfrm>
            <a:off x="191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DA72-7D95-5149-8A69-B50ABBE743FF}"/>
              </a:ext>
            </a:extLst>
          </p:cNvPr>
          <p:cNvSpPr/>
          <p:nvPr/>
        </p:nvSpPr>
        <p:spPr>
          <a:xfrm>
            <a:off x="5135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2073C6-3AA9-5847-818E-605F970DE379}"/>
              </a:ext>
            </a:extLst>
          </p:cNvPr>
          <p:cNvSpPr/>
          <p:nvPr/>
        </p:nvSpPr>
        <p:spPr>
          <a:xfrm>
            <a:off x="835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2607FC-C47E-4B4A-9C75-8DA300E6E066}"/>
              </a:ext>
            </a:extLst>
          </p:cNvPr>
          <p:cNvSpPr/>
          <p:nvPr/>
        </p:nvSpPr>
        <p:spPr>
          <a:xfrm>
            <a:off x="11570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08B8FD-BE32-6749-8E73-74EA14C23680}"/>
              </a:ext>
            </a:extLst>
          </p:cNvPr>
          <p:cNvSpPr/>
          <p:nvPr/>
        </p:nvSpPr>
        <p:spPr>
          <a:xfrm>
            <a:off x="1487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DF73C9-9D39-E446-946A-8494F0875587}"/>
              </a:ext>
            </a:extLst>
          </p:cNvPr>
          <p:cNvSpPr/>
          <p:nvPr/>
        </p:nvSpPr>
        <p:spPr>
          <a:xfrm>
            <a:off x="18089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DB49C0-B903-184F-AAF6-3E1890F47E6F}"/>
              </a:ext>
            </a:extLst>
          </p:cNvPr>
          <p:cNvSpPr/>
          <p:nvPr/>
        </p:nvSpPr>
        <p:spPr>
          <a:xfrm>
            <a:off x="21306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C496E7-1E2B-B04D-B9E8-6DE68AF664C4}"/>
              </a:ext>
            </a:extLst>
          </p:cNvPr>
          <p:cNvSpPr/>
          <p:nvPr/>
        </p:nvSpPr>
        <p:spPr>
          <a:xfrm>
            <a:off x="24524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A17CCF-8234-C548-AD73-3D48F0BF13B5}"/>
              </a:ext>
            </a:extLst>
          </p:cNvPr>
          <p:cNvSpPr/>
          <p:nvPr/>
        </p:nvSpPr>
        <p:spPr>
          <a:xfrm>
            <a:off x="27741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575D8-6FE6-4D4E-8ED0-BCDE4FE95C16}"/>
              </a:ext>
            </a:extLst>
          </p:cNvPr>
          <p:cNvSpPr/>
          <p:nvPr/>
        </p:nvSpPr>
        <p:spPr>
          <a:xfrm>
            <a:off x="30958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89D6D6-8BCF-634A-B48E-9C2966350AE2}"/>
              </a:ext>
            </a:extLst>
          </p:cNvPr>
          <p:cNvSpPr/>
          <p:nvPr/>
        </p:nvSpPr>
        <p:spPr>
          <a:xfrm>
            <a:off x="34176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439966-0683-DB49-BD1F-90A6CB4AC21E}"/>
              </a:ext>
            </a:extLst>
          </p:cNvPr>
          <p:cNvSpPr/>
          <p:nvPr/>
        </p:nvSpPr>
        <p:spPr>
          <a:xfrm>
            <a:off x="3747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D13BED-2EC5-0544-86BF-20DC18B1F24B}"/>
              </a:ext>
            </a:extLst>
          </p:cNvPr>
          <p:cNvSpPr/>
          <p:nvPr/>
        </p:nvSpPr>
        <p:spPr>
          <a:xfrm>
            <a:off x="40695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0272BA-65DA-A247-8350-84C0B7F78FF9}"/>
              </a:ext>
            </a:extLst>
          </p:cNvPr>
          <p:cNvSpPr/>
          <p:nvPr/>
        </p:nvSpPr>
        <p:spPr>
          <a:xfrm>
            <a:off x="4391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BB6A03-1061-E94B-BB66-022FBD4EE43D}"/>
              </a:ext>
            </a:extLst>
          </p:cNvPr>
          <p:cNvSpPr/>
          <p:nvPr/>
        </p:nvSpPr>
        <p:spPr>
          <a:xfrm>
            <a:off x="47130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ECAFC8-DA99-C84C-82CB-B1D8F3721562}"/>
              </a:ext>
            </a:extLst>
          </p:cNvPr>
          <p:cNvSpPr/>
          <p:nvPr/>
        </p:nvSpPr>
        <p:spPr>
          <a:xfrm>
            <a:off x="5043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C67DA5-F4DB-0F49-A480-D4CFDF321612}"/>
              </a:ext>
            </a:extLst>
          </p:cNvPr>
          <p:cNvSpPr/>
          <p:nvPr/>
        </p:nvSpPr>
        <p:spPr>
          <a:xfrm>
            <a:off x="53649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0D8933-247A-A944-9D8F-7DF785712B51}"/>
              </a:ext>
            </a:extLst>
          </p:cNvPr>
          <p:cNvSpPr/>
          <p:nvPr/>
        </p:nvSpPr>
        <p:spPr>
          <a:xfrm>
            <a:off x="56866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16FB71-06FA-CB46-AA9A-35AC9BEB4545}"/>
              </a:ext>
            </a:extLst>
          </p:cNvPr>
          <p:cNvSpPr/>
          <p:nvPr/>
        </p:nvSpPr>
        <p:spPr>
          <a:xfrm>
            <a:off x="60168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F63F34-E465-424A-AB42-637D993F9190}"/>
              </a:ext>
            </a:extLst>
          </p:cNvPr>
          <p:cNvSpPr/>
          <p:nvPr/>
        </p:nvSpPr>
        <p:spPr>
          <a:xfrm>
            <a:off x="63386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E3BF87-1DE4-414D-A8F8-6AD971904108}"/>
              </a:ext>
            </a:extLst>
          </p:cNvPr>
          <p:cNvSpPr/>
          <p:nvPr/>
        </p:nvSpPr>
        <p:spPr>
          <a:xfrm>
            <a:off x="66603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272F49-466F-BE40-AF75-87A70A6C24E4}"/>
              </a:ext>
            </a:extLst>
          </p:cNvPr>
          <p:cNvSpPr/>
          <p:nvPr/>
        </p:nvSpPr>
        <p:spPr>
          <a:xfrm>
            <a:off x="69820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EC46C8-6EA4-2742-B65F-62C464C02DDC}"/>
              </a:ext>
            </a:extLst>
          </p:cNvPr>
          <p:cNvSpPr/>
          <p:nvPr/>
        </p:nvSpPr>
        <p:spPr>
          <a:xfrm>
            <a:off x="7303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DF5F25-B44C-7841-8341-6E9C6ACC00A1}"/>
              </a:ext>
            </a:extLst>
          </p:cNvPr>
          <p:cNvSpPr/>
          <p:nvPr/>
        </p:nvSpPr>
        <p:spPr>
          <a:xfrm>
            <a:off x="76255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6827B6-C2B3-F747-A4DC-04D3D632134F}"/>
              </a:ext>
            </a:extLst>
          </p:cNvPr>
          <p:cNvSpPr/>
          <p:nvPr/>
        </p:nvSpPr>
        <p:spPr>
          <a:xfrm>
            <a:off x="7947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F71404-EC09-5144-AEE9-76D84B9C04E2}"/>
              </a:ext>
            </a:extLst>
          </p:cNvPr>
          <p:cNvSpPr/>
          <p:nvPr/>
        </p:nvSpPr>
        <p:spPr>
          <a:xfrm>
            <a:off x="82774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546729-37A5-1C48-81FF-B52D088C94F0}"/>
              </a:ext>
            </a:extLst>
          </p:cNvPr>
          <p:cNvSpPr/>
          <p:nvPr/>
        </p:nvSpPr>
        <p:spPr>
          <a:xfrm>
            <a:off x="8599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0870CB-12FF-664C-926D-4FC13E178121}"/>
              </a:ext>
            </a:extLst>
          </p:cNvPr>
          <p:cNvSpPr/>
          <p:nvPr/>
        </p:nvSpPr>
        <p:spPr>
          <a:xfrm>
            <a:off x="89311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B55EF7-5A02-DB49-A30A-8F56AF562CD8}"/>
              </a:ext>
            </a:extLst>
          </p:cNvPr>
          <p:cNvSpPr/>
          <p:nvPr/>
        </p:nvSpPr>
        <p:spPr>
          <a:xfrm>
            <a:off x="92528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BDADFA9-7166-C642-BD98-034DBC4B75B3}"/>
              </a:ext>
            </a:extLst>
          </p:cNvPr>
          <p:cNvSpPr/>
          <p:nvPr/>
        </p:nvSpPr>
        <p:spPr>
          <a:xfrm>
            <a:off x="95830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029FE77-DA4A-464C-8AA3-52F5A8527749}"/>
              </a:ext>
            </a:extLst>
          </p:cNvPr>
          <p:cNvSpPr/>
          <p:nvPr/>
        </p:nvSpPr>
        <p:spPr>
          <a:xfrm>
            <a:off x="990479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E7AFD8-1339-9B44-B32F-E5FD34E2DE6C}"/>
              </a:ext>
            </a:extLst>
          </p:cNvPr>
          <p:cNvSpPr/>
          <p:nvPr/>
        </p:nvSpPr>
        <p:spPr>
          <a:xfrm>
            <a:off x="102265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2C3D3E-504C-9748-82B2-9D21F149A6B8}"/>
              </a:ext>
            </a:extLst>
          </p:cNvPr>
          <p:cNvSpPr/>
          <p:nvPr/>
        </p:nvSpPr>
        <p:spPr>
          <a:xfrm>
            <a:off x="105482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2424A0-EBB4-7941-AB9F-3814F4B55EE7}"/>
              </a:ext>
            </a:extLst>
          </p:cNvPr>
          <p:cNvSpPr/>
          <p:nvPr/>
        </p:nvSpPr>
        <p:spPr>
          <a:xfrm>
            <a:off x="1086999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3CFF07-9A7A-AF4F-B6AB-1A064A6BA667}"/>
              </a:ext>
            </a:extLst>
          </p:cNvPr>
          <p:cNvSpPr/>
          <p:nvPr/>
        </p:nvSpPr>
        <p:spPr>
          <a:xfrm>
            <a:off x="111917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20AF92-9AD7-CA44-883C-B6756843409C}"/>
              </a:ext>
            </a:extLst>
          </p:cNvPr>
          <p:cNvSpPr/>
          <p:nvPr/>
        </p:nvSpPr>
        <p:spPr>
          <a:xfrm>
            <a:off x="115134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A9BB16-6F3D-B147-948A-01E86F525B5E}"/>
              </a:ext>
            </a:extLst>
          </p:cNvPr>
          <p:cNvSpPr/>
          <p:nvPr/>
        </p:nvSpPr>
        <p:spPr>
          <a:xfrm>
            <a:off x="118436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DBBFC1C-2250-F548-AB77-A6389AD9806C}"/>
              </a:ext>
            </a:extLst>
          </p:cNvPr>
          <p:cNvCxnSpPr>
            <a:cxnSpLocks/>
          </p:cNvCxnSpPr>
          <p:nvPr/>
        </p:nvCxnSpPr>
        <p:spPr>
          <a:xfrm>
            <a:off x="0" y="6840223"/>
            <a:ext cx="12192000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177A0D8-D070-4F45-9B2C-68B44B7FB01E}"/>
              </a:ext>
            </a:extLst>
          </p:cNvPr>
          <p:cNvCxnSpPr>
            <a:cxnSpLocks/>
          </p:cNvCxnSpPr>
          <p:nvPr/>
        </p:nvCxnSpPr>
        <p:spPr>
          <a:xfrm>
            <a:off x="0" y="6466597"/>
            <a:ext cx="12192000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850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E781-FFA3-4B49-90F2-8D91E31E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3" y="312873"/>
            <a:ext cx="5103941" cy="874659"/>
          </a:xfrm>
        </p:spPr>
        <p:txBody>
          <a:bodyPr/>
          <a:lstStyle/>
          <a:p>
            <a:r>
              <a:rPr lang="en-US" dirty="0"/>
              <a:t>RJOI</a:t>
            </a:r>
            <a:r>
              <a:rPr lang="en-US" spc="-300" dirty="0"/>
              <a:t> </a:t>
            </a:r>
            <a:r>
              <a:rPr lang="en-US" dirty="0"/>
              <a:t>/</a:t>
            </a:r>
            <a:r>
              <a:rPr lang="en-US" spc="-300" dirty="0"/>
              <a:t> </a:t>
            </a:r>
            <a:r>
              <a:rPr lang="en-US" dirty="0"/>
              <a:t>ICAOS Survey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783D-9B40-9F46-9F6B-7EB41389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55" y="1601735"/>
            <a:ext cx="3075709" cy="3258700"/>
          </a:xfrm>
        </p:spPr>
        <p:txBody>
          <a:bodyPr/>
          <a:lstStyle/>
          <a:p>
            <a:r>
              <a:rPr lang="en-US" sz="36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Survey focused on judges at the border of the state and a felony criminal docket.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65EF4A-C218-3946-986D-D5246FD1EFFF}"/>
              </a:ext>
            </a:extLst>
          </p:cNvPr>
          <p:cNvSpPr txBox="1">
            <a:spLocks/>
          </p:cNvSpPr>
          <p:nvPr/>
        </p:nvSpPr>
        <p:spPr>
          <a:xfrm>
            <a:off x="6096000" y="390704"/>
            <a:ext cx="5439853" cy="874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F4C76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r"/>
            <a:r>
              <a:rPr lang="en-US" sz="4000" dirty="0"/>
              <a:t>77 Respondents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118743"/>
            <a:ext cx="5495945" cy="5058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02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783D-9B40-9F46-9F6B-7EB41389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3" y="1187533"/>
            <a:ext cx="10921900" cy="874660"/>
          </a:xfrm>
        </p:spPr>
        <p:txBody>
          <a:bodyPr/>
          <a:lstStyle/>
          <a:p>
            <a:r>
              <a:rPr lang="en-US" sz="2400" b="1" dirty="0">
                <a:solidFill>
                  <a:srgbClr val="0F4C76"/>
                </a:solidFill>
              </a:rPr>
              <a:t>What areas do you need more information to do your job well (training) in relation to ICAOS?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05F33-931B-D544-B0D6-C3D6C7E38DA8}"/>
              </a:ext>
            </a:extLst>
          </p:cNvPr>
          <p:cNvSpPr txBox="1"/>
          <p:nvPr/>
        </p:nvSpPr>
        <p:spPr>
          <a:xfrm>
            <a:off x="983847" y="1984361"/>
            <a:ext cx="10185723" cy="4127072"/>
          </a:xfrm>
          <a:prstGeom prst="rect">
            <a:avLst/>
          </a:prstGeom>
          <a:noFill/>
        </p:spPr>
        <p:txBody>
          <a:bodyPr wrap="square" numCol="2" spcCol="182880" rtlCol="0">
            <a:noAutofit/>
          </a:bodyPr>
          <a:lstStyle/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Rules of ICAOS (judges, attorneys, problem- solving court coordinators.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Protocols, criteria, forms, and resource guide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Referral and transfer process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Session on advanced issues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Interdisciplinary communication between courts and treatment facilities/professionals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General training on ICAOS at judicial conference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Resources (list of accredited facilities)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Define quality treatment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Increased exposure to best practices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Security of treatment facilities at out-of-state and effectiveness of treatment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Updated rules, amendments and advisory opinions on transfer request time periods and criteria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Outcomes of transfer</a:t>
            </a:r>
          </a:p>
          <a:p>
            <a:pPr marL="460375" indent="-32385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Diversion programs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E3F5E0-EB9C-8B4B-8F0D-80D43C98C945}"/>
              </a:ext>
            </a:extLst>
          </p:cNvPr>
          <p:cNvSpPr txBox="1">
            <a:spLocks/>
          </p:cNvSpPr>
          <p:nvPr/>
        </p:nvSpPr>
        <p:spPr>
          <a:xfrm>
            <a:off x="613953" y="312873"/>
            <a:ext cx="5103941" cy="874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F4C76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RJOI</a:t>
            </a:r>
            <a:r>
              <a:rPr lang="en-US" spc="-300" dirty="0"/>
              <a:t> </a:t>
            </a:r>
            <a:r>
              <a:rPr lang="en-US" dirty="0"/>
              <a:t>/</a:t>
            </a:r>
            <a:r>
              <a:rPr lang="en-US" spc="-300" dirty="0"/>
              <a:t> </a:t>
            </a:r>
            <a:r>
              <a:rPr lang="en-US" dirty="0"/>
              <a:t>ICAOS Survey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B578AC-CFEA-8540-A13A-D655B788A5D0}"/>
              </a:ext>
            </a:extLst>
          </p:cNvPr>
          <p:cNvSpPr txBox="1">
            <a:spLocks/>
          </p:cNvSpPr>
          <p:nvPr/>
        </p:nvSpPr>
        <p:spPr>
          <a:xfrm>
            <a:off x="6096000" y="390704"/>
            <a:ext cx="5439853" cy="874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F4C76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r"/>
            <a:r>
              <a:rPr lang="en-US" sz="4000" dirty="0"/>
              <a:t>Information Needed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03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ECA3381-D848-BD4C-ABC5-BBF43A9AFDC6}"/>
              </a:ext>
            </a:extLst>
          </p:cNvPr>
          <p:cNvSpPr/>
          <p:nvPr/>
        </p:nvSpPr>
        <p:spPr>
          <a:xfrm>
            <a:off x="2537096" y="929985"/>
            <a:ext cx="9654904" cy="4998030"/>
          </a:xfrm>
          <a:prstGeom prst="rect">
            <a:avLst/>
          </a:prstGeom>
          <a:solidFill>
            <a:srgbClr val="273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92DD166-A31A-DE40-80BC-65431B2CF40C}"/>
              </a:ext>
            </a:extLst>
          </p:cNvPr>
          <p:cNvSpPr/>
          <p:nvPr/>
        </p:nvSpPr>
        <p:spPr>
          <a:xfrm>
            <a:off x="822234" y="0"/>
            <a:ext cx="3911863" cy="6479174"/>
          </a:xfrm>
          <a:prstGeom prst="rect">
            <a:avLst/>
          </a:prstGeom>
          <a:gradFill>
            <a:gsLst>
              <a:gs pos="16000">
                <a:srgbClr val="977E2E"/>
              </a:gs>
              <a:gs pos="100000">
                <a:srgbClr val="977E2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F008C-1C6E-1A40-8FB8-B2411E0AFC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9986" y="4048745"/>
            <a:ext cx="6592803" cy="14676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Evidence-Based Interventions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E7E9E-B286-9243-9C01-04E4762D0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438" y="822171"/>
            <a:ext cx="3714194" cy="3714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232D73-3F94-4543-B021-B9BB227F9FCD}"/>
              </a:ext>
            </a:extLst>
          </p:cNvPr>
          <p:cNvCxnSpPr>
            <a:cxnSpLocks/>
          </p:cNvCxnSpPr>
          <p:nvPr/>
        </p:nvCxnSpPr>
        <p:spPr>
          <a:xfrm>
            <a:off x="5153079" y="5437726"/>
            <a:ext cx="6048694" cy="0"/>
          </a:xfrm>
          <a:prstGeom prst="line">
            <a:avLst/>
          </a:prstGeom>
          <a:ln w="34925">
            <a:solidFill>
              <a:srgbClr val="977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9184A70-D3AC-6040-9432-DC3522CFE744}"/>
              </a:ext>
            </a:extLst>
          </p:cNvPr>
          <p:cNvSpPr/>
          <p:nvPr/>
        </p:nvSpPr>
        <p:spPr>
          <a:xfrm>
            <a:off x="191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DA72-7D95-5149-8A69-B50ABBE743FF}"/>
              </a:ext>
            </a:extLst>
          </p:cNvPr>
          <p:cNvSpPr/>
          <p:nvPr/>
        </p:nvSpPr>
        <p:spPr>
          <a:xfrm>
            <a:off x="5135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2073C6-3AA9-5847-818E-605F970DE379}"/>
              </a:ext>
            </a:extLst>
          </p:cNvPr>
          <p:cNvSpPr/>
          <p:nvPr/>
        </p:nvSpPr>
        <p:spPr>
          <a:xfrm>
            <a:off x="835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2607FC-C47E-4B4A-9C75-8DA300E6E066}"/>
              </a:ext>
            </a:extLst>
          </p:cNvPr>
          <p:cNvSpPr/>
          <p:nvPr/>
        </p:nvSpPr>
        <p:spPr>
          <a:xfrm>
            <a:off x="11570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08B8FD-BE32-6749-8E73-74EA14C23680}"/>
              </a:ext>
            </a:extLst>
          </p:cNvPr>
          <p:cNvSpPr/>
          <p:nvPr/>
        </p:nvSpPr>
        <p:spPr>
          <a:xfrm>
            <a:off x="1487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DF73C9-9D39-E446-946A-8494F0875587}"/>
              </a:ext>
            </a:extLst>
          </p:cNvPr>
          <p:cNvSpPr/>
          <p:nvPr/>
        </p:nvSpPr>
        <p:spPr>
          <a:xfrm>
            <a:off x="18089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DB49C0-B903-184F-AAF6-3E1890F47E6F}"/>
              </a:ext>
            </a:extLst>
          </p:cNvPr>
          <p:cNvSpPr/>
          <p:nvPr/>
        </p:nvSpPr>
        <p:spPr>
          <a:xfrm>
            <a:off x="21306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C496E7-1E2B-B04D-B9E8-6DE68AF664C4}"/>
              </a:ext>
            </a:extLst>
          </p:cNvPr>
          <p:cNvSpPr/>
          <p:nvPr/>
        </p:nvSpPr>
        <p:spPr>
          <a:xfrm>
            <a:off x="24524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A17CCF-8234-C548-AD73-3D48F0BF13B5}"/>
              </a:ext>
            </a:extLst>
          </p:cNvPr>
          <p:cNvSpPr/>
          <p:nvPr/>
        </p:nvSpPr>
        <p:spPr>
          <a:xfrm>
            <a:off x="27741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575D8-6FE6-4D4E-8ED0-BCDE4FE95C16}"/>
              </a:ext>
            </a:extLst>
          </p:cNvPr>
          <p:cNvSpPr/>
          <p:nvPr/>
        </p:nvSpPr>
        <p:spPr>
          <a:xfrm>
            <a:off x="30958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89D6D6-8BCF-634A-B48E-9C2966350AE2}"/>
              </a:ext>
            </a:extLst>
          </p:cNvPr>
          <p:cNvSpPr/>
          <p:nvPr/>
        </p:nvSpPr>
        <p:spPr>
          <a:xfrm>
            <a:off x="34176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439966-0683-DB49-BD1F-90A6CB4AC21E}"/>
              </a:ext>
            </a:extLst>
          </p:cNvPr>
          <p:cNvSpPr/>
          <p:nvPr/>
        </p:nvSpPr>
        <p:spPr>
          <a:xfrm>
            <a:off x="3747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D13BED-2EC5-0544-86BF-20DC18B1F24B}"/>
              </a:ext>
            </a:extLst>
          </p:cNvPr>
          <p:cNvSpPr/>
          <p:nvPr/>
        </p:nvSpPr>
        <p:spPr>
          <a:xfrm>
            <a:off x="40695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0272BA-65DA-A247-8350-84C0B7F78FF9}"/>
              </a:ext>
            </a:extLst>
          </p:cNvPr>
          <p:cNvSpPr/>
          <p:nvPr/>
        </p:nvSpPr>
        <p:spPr>
          <a:xfrm>
            <a:off x="4391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BB6A03-1061-E94B-BB66-022FBD4EE43D}"/>
              </a:ext>
            </a:extLst>
          </p:cNvPr>
          <p:cNvSpPr/>
          <p:nvPr/>
        </p:nvSpPr>
        <p:spPr>
          <a:xfrm>
            <a:off x="47130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ECAFC8-DA99-C84C-82CB-B1D8F3721562}"/>
              </a:ext>
            </a:extLst>
          </p:cNvPr>
          <p:cNvSpPr/>
          <p:nvPr/>
        </p:nvSpPr>
        <p:spPr>
          <a:xfrm>
            <a:off x="5043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C67DA5-F4DB-0F49-A480-D4CFDF321612}"/>
              </a:ext>
            </a:extLst>
          </p:cNvPr>
          <p:cNvSpPr/>
          <p:nvPr/>
        </p:nvSpPr>
        <p:spPr>
          <a:xfrm>
            <a:off x="53649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0D8933-247A-A944-9D8F-7DF785712B51}"/>
              </a:ext>
            </a:extLst>
          </p:cNvPr>
          <p:cNvSpPr/>
          <p:nvPr/>
        </p:nvSpPr>
        <p:spPr>
          <a:xfrm>
            <a:off x="56866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16FB71-06FA-CB46-AA9A-35AC9BEB4545}"/>
              </a:ext>
            </a:extLst>
          </p:cNvPr>
          <p:cNvSpPr/>
          <p:nvPr/>
        </p:nvSpPr>
        <p:spPr>
          <a:xfrm>
            <a:off x="60168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F63F34-E465-424A-AB42-637D993F9190}"/>
              </a:ext>
            </a:extLst>
          </p:cNvPr>
          <p:cNvSpPr/>
          <p:nvPr/>
        </p:nvSpPr>
        <p:spPr>
          <a:xfrm>
            <a:off x="63386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E3BF87-1DE4-414D-A8F8-6AD971904108}"/>
              </a:ext>
            </a:extLst>
          </p:cNvPr>
          <p:cNvSpPr/>
          <p:nvPr/>
        </p:nvSpPr>
        <p:spPr>
          <a:xfrm>
            <a:off x="66603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272F49-466F-BE40-AF75-87A70A6C24E4}"/>
              </a:ext>
            </a:extLst>
          </p:cNvPr>
          <p:cNvSpPr/>
          <p:nvPr/>
        </p:nvSpPr>
        <p:spPr>
          <a:xfrm>
            <a:off x="69820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EC46C8-6EA4-2742-B65F-62C464C02DDC}"/>
              </a:ext>
            </a:extLst>
          </p:cNvPr>
          <p:cNvSpPr/>
          <p:nvPr/>
        </p:nvSpPr>
        <p:spPr>
          <a:xfrm>
            <a:off x="7303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DF5F25-B44C-7841-8341-6E9C6ACC00A1}"/>
              </a:ext>
            </a:extLst>
          </p:cNvPr>
          <p:cNvSpPr/>
          <p:nvPr/>
        </p:nvSpPr>
        <p:spPr>
          <a:xfrm>
            <a:off x="76255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6827B6-C2B3-F747-A4DC-04D3D632134F}"/>
              </a:ext>
            </a:extLst>
          </p:cNvPr>
          <p:cNvSpPr/>
          <p:nvPr/>
        </p:nvSpPr>
        <p:spPr>
          <a:xfrm>
            <a:off x="7947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F71404-EC09-5144-AEE9-76D84B9C04E2}"/>
              </a:ext>
            </a:extLst>
          </p:cNvPr>
          <p:cNvSpPr/>
          <p:nvPr/>
        </p:nvSpPr>
        <p:spPr>
          <a:xfrm>
            <a:off x="82774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546729-37A5-1C48-81FF-B52D088C94F0}"/>
              </a:ext>
            </a:extLst>
          </p:cNvPr>
          <p:cNvSpPr/>
          <p:nvPr/>
        </p:nvSpPr>
        <p:spPr>
          <a:xfrm>
            <a:off x="8599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0870CB-12FF-664C-926D-4FC13E178121}"/>
              </a:ext>
            </a:extLst>
          </p:cNvPr>
          <p:cNvSpPr/>
          <p:nvPr/>
        </p:nvSpPr>
        <p:spPr>
          <a:xfrm>
            <a:off x="89311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B55EF7-5A02-DB49-A30A-8F56AF562CD8}"/>
              </a:ext>
            </a:extLst>
          </p:cNvPr>
          <p:cNvSpPr/>
          <p:nvPr/>
        </p:nvSpPr>
        <p:spPr>
          <a:xfrm>
            <a:off x="92528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BDADFA9-7166-C642-BD98-034DBC4B75B3}"/>
              </a:ext>
            </a:extLst>
          </p:cNvPr>
          <p:cNvSpPr/>
          <p:nvPr/>
        </p:nvSpPr>
        <p:spPr>
          <a:xfrm>
            <a:off x="95830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029FE77-DA4A-464C-8AA3-52F5A8527749}"/>
              </a:ext>
            </a:extLst>
          </p:cNvPr>
          <p:cNvSpPr/>
          <p:nvPr/>
        </p:nvSpPr>
        <p:spPr>
          <a:xfrm>
            <a:off x="990479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E7AFD8-1339-9B44-B32F-E5FD34E2DE6C}"/>
              </a:ext>
            </a:extLst>
          </p:cNvPr>
          <p:cNvSpPr/>
          <p:nvPr/>
        </p:nvSpPr>
        <p:spPr>
          <a:xfrm>
            <a:off x="102265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2C3D3E-504C-9748-82B2-9D21F149A6B8}"/>
              </a:ext>
            </a:extLst>
          </p:cNvPr>
          <p:cNvSpPr/>
          <p:nvPr/>
        </p:nvSpPr>
        <p:spPr>
          <a:xfrm>
            <a:off x="105482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2424A0-EBB4-7941-AB9F-3814F4B55EE7}"/>
              </a:ext>
            </a:extLst>
          </p:cNvPr>
          <p:cNvSpPr/>
          <p:nvPr/>
        </p:nvSpPr>
        <p:spPr>
          <a:xfrm>
            <a:off x="1086999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3CFF07-9A7A-AF4F-B6AB-1A064A6BA667}"/>
              </a:ext>
            </a:extLst>
          </p:cNvPr>
          <p:cNvSpPr/>
          <p:nvPr/>
        </p:nvSpPr>
        <p:spPr>
          <a:xfrm>
            <a:off x="111917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20AF92-9AD7-CA44-883C-B6756843409C}"/>
              </a:ext>
            </a:extLst>
          </p:cNvPr>
          <p:cNvSpPr/>
          <p:nvPr/>
        </p:nvSpPr>
        <p:spPr>
          <a:xfrm>
            <a:off x="115134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A9BB16-6F3D-B147-948A-01E86F525B5E}"/>
              </a:ext>
            </a:extLst>
          </p:cNvPr>
          <p:cNvSpPr/>
          <p:nvPr/>
        </p:nvSpPr>
        <p:spPr>
          <a:xfrm>
            <a:off x="118436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DBBFC1C-2250-F548-AB77-A6389AD9806C}"/>
              </a:ext>
            </a:extLst>
          </p:cNvPr>
          <p:cNvCxnSpPr>
            <a:cxnSpLocks/>
          </p:cNvCxnSpPr>
          <p:nvPr/>
        </p:nvCxnSpPr>
        <p:spPr>
          <a:xfrm>
            <a:off x="0" y="6840223"/>
            <a:ext cx="12192000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177A0D8-D070-4F45-9B2C-68B44B7FB01E}"/>
              </a:ext>
            </a:extLst>
          </p:cNvPr>
          <p:cNvCxnSpPr>
            <a:cxnSpLocks/>
          </p:cNvCxnSpPr>
          <p:nvPr/>
        </p:nvCxnSpPr>
        <p:spPr>
          <a:xfrm>
            <a:off x="0" y="6466597"/>
            <a:ext cx="12192000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122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E3F5E0-EB9C-8B4B-8F0D-80D43C98C945}"/>
              </a:ext>
            </a:extLst>
          </p:cNvPr>
          <p:cNvSpPr txBox="1">
            <a:spLocks/>
          </p:cNvSpPr>
          <p:nvPr/>
        </p:nvSpPr>
        <p:spPr>
          <a:xfrm>
            <a:off x="613953" y="312873"/>
            <a:ext cx="10879708" cy="874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0F4C76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Opioid Intervention Courts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A41AC-17A0-4046-8587-7667D4DF1187}"/>
              </a:ext>
            </a:extLst>
          </p:cNvPr>
          <p:cNvSpPr txBox="1"/>
          <p:nvPr/>
        </p:nvSpPr>
        <p:spPr>
          <a:xfrm>
            <a:off x="613953" y="5724807"/>
            <a:ext cx="964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F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The 10 Essential Elements of Opioid Intervention Courts</a:t>
            </a:r>
            <a:r>
              <a:rPr lang="en-US" sz="1200" b="1" i="1" dirty="0">
                <a:solidFill>
                  <a:srgbClr val="0F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i="1" dirty="0">
                <a:solidFill>
                  <a:srgbClr val="0F4C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https://www.courtinnovation.org/sites/default/files/media/documents/2019-07/report_the10essentialelements_07092019.pdf</a:t>
            </a:r>
            <a:endParaRPr lang="en-US" sz="11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C9A8F-367D-764A-98DA-601750E7071D}"/>
              </a:ext>
            </a:extLst>
          </p:cNvPr>
          <p:cNvSpPr txBox="1"/>
          <p:nvPr/>
        </p:nvSpPr>
        <p:spPr>
          <a:xfrm>
            <a:off x="717630" y="1365464"/>
            <a:ext cx="10637135" cy="4127072"/>
          </a:xfrm>
          <a:prstGeom prst="rect">
            <a:avLst/>
          </a:prstGeom>
          <a:noFill/>
        </p:spPr>
        <p:txBody>
          <a:bodyPr wrap="square" numCol="2" spcCol="365760" rtlCol="0">
            <a:noAutofit/>
          </a:bodyPr>
          <a:lstStyle/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Broad legal eligibility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Immediate screening for risk of overdose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Informed consent after consultation with defense counsel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Suspension of prosecution or expedited plea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Rapid clinical assessment and treatment engagement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Recovery support services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Frequent judicial supervision and compliance monitoring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Intensive case management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Program completion and continuing care</a:t>
            </a:r>
          </a:p>
          <a:p>
            <a:pPr marL="457200" indent="-457200">
              <a:spcAft>
                <a:spcPts val="1500"/>
              </a:spcAft>
              <a:buClr>
                <a:srgbClr val="0F4C76"/>
              </a:buClr>
              <a:buSzPct val="110000"/>
              <a:buFont typeface="+mj-lt"/>
              <a:buAutoNum type="arabicPeriod"/>
            </a:pPr>
            <a:r>
              <a:rPr lang="en-US" sz="2400" dirty="0">
                <a:solidFill>
                  <a:srgbClr val="0F4C76"/>
                </a:solidFill>
              </a:rPr>
              <a:t>Performance evaluation and program improvement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03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AA2C4-AE0E-5946-A9D4-6533D6873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4" y="2848302"/>
            <a:ext cx="12258470" cy="4603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85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184" y="1133066"/>
            <a:ext cx="12258536" cy="4242179"/>
          </a:xfrm>
          <a:prstGeom prst="rect">
            <a:avLst/>
          </a:prstGeom>
          <a:solidFill>
            <a:srgbClr val="006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-9250" y="5332381"/>
            <a:ext cx="12258536" cy="4286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93" y="1886880"/>
            <a:ext cx="4143928" cy="16409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732050" y="2584534"/>
            <a:ext cx="0" cy="2291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49860" y="1494267"/>
            <a:ext cx="7937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Landscape of Addiction Treatment Services for the Justice-Involved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to Interstate Commission on Adult Offender Supervision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8, 2019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0" y="1133066"/>
            <a:ext cx="12249352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76A9B6-F074-4368-8E9C-F65DC2EC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72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889919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034C4-EE4C-9B4C-AF72-899D9164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182" y="198996"/>
            <a:ext cx="599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5527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ABOUT HMA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130629" y="783771"/>
            <a:ext cx="12322629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1964" y="934628"/>
            <a:ext cx="10877510" cy="566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35-year history of national  consulting focused on publicly-sponsored health care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low income, uninsured, vulnerable populations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offices in 19 states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Extensive work with behavioral health, Medicaid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16-year history of consulting in correctional health – prison systems and jails across the 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 in all aspects of correction health design, operation, financing, and oversight; nationally recognized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Extensive work in opioid addiction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E91633-46DA-4B61-A2BC-5985632A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54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889919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034C4-EE4C-9B4C-AF72-899D9164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487" y="198996"/>
            <a:ext cx="599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5527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ABOUT HMA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130629" y="783771"/>
            <a:ext cx="12322629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4681" y="883980"/>
            <a:ext cx="10877510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Opioid work: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– writing clinical guidelines and toolkits, training primary care providers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– building seamless transitions of care for persons using 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Criminal Justice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 from 29 counties in CA expanding access to MAT in jails and drug courts.  Exceptional and rapid progress in all counties.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 from 16 counties nationally, mirrored on CA work and funded by Arnold Ventures and Bureau of Justice Assistance.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Statewide training program in CA to train adult and youth/dependency courts, DAs, public defenders, probation, child welfare workers on neuroscience of addiction and treatment of opioid addiction with MAT.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86A1B1-8A57-4281-B2D0-DC9D9494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Health Management Associates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57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662970" y="2868514"/>
            <a:ext cx="56289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3286" y="1479103"/>
            <a:ext cx="2742211" cy="3336978"/>
          </a:xfrm>
          <a:prstGeom prst="rect">
            <a:avLst/>
          </a:prstGeom>
          <a:solidFill>
            <a:srgbClr val="006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107" y="1624097"/>
            <a:ext cx="2422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three forms of MAT available to patient  under individualized treatment plan developed by provider and patient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1602" y="1776486"/>
            <a:ext cx="2742211" cy="2742211"/>
          </a:xfrm>
          <a:prstGeom prst="rect">
            <a:avLst/>
          </a:prstGeom>
          <a:solidFill>
            <a:srgbClr val="85A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1424" y="2065377"/>
            <a:ext cx="2422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Therapies are essential to success – MAT is not enough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9918" y="1479103"/>
            <a:ext cx="2742211" cy="3009464"/>
          </a:xfrm>
          <a:prstGeom prst="rect">
            <a:avLst/>
          </a:prstGeom>
          <a:solidFill>
            <a:srgbClr val="55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7171" y="1696045"/>
            <a:ext cx="2741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OUD is a protected condition under the Americans With Disabilities Act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MAT is expected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AA2C4-AE0E-5946-A9D4-6533D68737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75225" y="378342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3371" y="783771"/>
            <a:ext cx="9470572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78651-D89A-4ABC-ACFF-4546C494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7410A-77AA-44E8-8262-9B983FA24B7E}"/>
              </a:ext>
            </a:extLst>
          </p:cNvPr>
          <p:cNvSpPr txBox="1"/>
          <p:nvPr/>
        </p:nvSpPr>
        <p:spPr>
          <a:xfrm>
            <a:off x="1805243" y="164158"/>
            <a:ext cx="889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5527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STANDARD OF CARE FOR OPIOID USE DISORDER (oud)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46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662970" y="2868514"/>
            <a:ext cx="56289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3286" y="1479102"/>
            <a:ext cx="2742211" cy="3885666"/>
          </a:xfrm>
          <a:prstGeom prst="rect">
            <a:avLst/>
          </a:prstGeom>
          <a:solidFill>
            <a:srgbClr val="006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8698" y="1519275"/>
            <a:ext cx="24225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and acceptance of all three forms of MAT varies widely and for many reasons.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Justice system often involved in “ordering” and terminating MAT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5172" y="2358257"/>
            <a:ext cx="2742211" cy="3760245"/>
          </a:xfrm>
          <a:prstGeom prst="rect">
            <a:avLst/>
          </a:prstGeom>
          <a:solidFill>
            <a:srgbClr val="85A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9317" y="2530221"/>
            <a:ext cx="242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Evidence-based Behavioral Therapies must include those pertinent to justice system and focused on criminogenic issues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0768" y="1907369"/>
            <a:ext cx="2742211" cy="3009464"/>
          </a:xfrm>
          <a:prstGeom prst="rect">
            <a:avLst/>
          </a:prstGeom>
          <a:solidFill>
            <a:srgbClr val="55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4596" y="2299388"/>
            <a:ext cx="2741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lawsuits based on ADA protections for access to MAT, the patients are always winning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AA2C4-AE0E-5946-A9D4-6533D68737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75225" y="378342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3371" y="783771"/>
            <a:ext cx="9470572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78651-D89A-4ABC-ACFF-4546C494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7410A-77AA-44E8-8262-9B983FA24B7E}"/>
              </a:ext>
            </a:extLst>
          </p:cNvPr>
          <p:cNvSpPr txBox="1"/>
          <p:nvPr/>
        </p:nvSpPr>
        <p:spPr>
          <a:xfrm>
            <a:off x="1805243" y="164158"/>
            <a:ext cx="889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5527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Alignment in justice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78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049" y="914587"/>
            <a:ext cx="8905071" cy="532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ED7D31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MS ??"/>
                <a:cs typeface="Times New Roman" panose="02020603050405020304" pitchFamily="18" charset="0"/>
              </a:rPr>
              <a:t>ALCOHOL AND DRUG (AOD) SERVICE LANDSCAPE PRIOR TO ABOUT 2005…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Mish-mash of private and public providers with little research or evidence-based care; heavy focus on abstinence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Methadone legal for treatment of OUD since 1970; only in strictly regulated NTPs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/OTPs; little convergence with abstinence-based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Little insurance or Medicaid coverage for SUD treatment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Lots of fraud in the industry, and little accountability for outcomes measurement or reporting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Many state and county justice systems developed relationships with providers that served offenders exclusively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Institute of Medicine publishes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Crossing the Quality Chasm: A New Health System for the 21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st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 Century in 2001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calling for fundamental changes in all health service delivery and focuses on coordinated care and AOD delivery system.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eelawadee UI" panose="020B0502040204020203" pitchFamily="34" charset="-34"/>
                <a:ea typeface="MS ??"/>
                <a:cs typeface="Leelawadee UI" panose="020B0502040204020203" pitchFamily="34" charset="-34"/>
              </a:rPr>
              <a:t>Most state alcohol and drug programs have minimal services, have insufficient provider networks, and few standards for this type of care.”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154956-4C60-4312-B3EC-8C57C9A308C5}"/>
              </a:ext>
            </a:extLst>
          </p:cNvPr>
          <p:cNvCxnSpPr>
            <a:cxnSpLocks/>
          </p:cNvCxnSpPr>
          <p:nvPr/>
        </p:nvCxnSpPr>
        <p:spPr>
          <a:xfrm>
            <a:off x="1194136" y="477166"/>
            <a:ext cx="0" cy="145390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571E6E-2DDC-4B85-9B55-DBAD117F28D1}"/>
              </a:ext>
            </a:extLst>
          </p:cNvPr>
          <p:cNvCxnSpPr/>
          <p:nvPr/>
        </p:nvCxnSpPr>
        <p:spPr>
          <a:xfrm>
            <a:off x="152400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OM_logo">
            <a:extLst>
              <a:ext uri="{FF2B5EF4-FFF2-40B4-BE49-F238E27FC236}">
                <a16:creationId xmlns:a16="http://schemas.microsoft.com/office/drawing/2014/main" id="{F94D9E79-4D58-4D2C-94B3-FDA8DCA32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10" y="5243130"/>
            <a:ext cx="1350680" cy="11117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1D40DC-EA01-4179-B655-D94244E9CB5D}"/>
              </a:ext>
            </a:extLst>
          </p:cNvPr>
          <p:cNvSpPr/>
          <p:nvPr/>
        </p:nvSpPr>
        <p:spPr>
          <a:xfrm>
            <a:off x="1462479" y="283624"/>
            <a:ext cx="9040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55273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SHIFTING LANDSCAPE OF SUBSTANCE USE TREATMENT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D252E-B27C-4575-BEEE-007D1E16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D0B9F0-FB89-4F42-A6D9-E55B3043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17BE3-4314-4D56-880C-604C6FCC87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08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3E85F1-2F51-44C9-8951-81939CA7B399}"/>
              </a:ext>
            </a:extLst>
          </p:cNvPr>
          <p:cNvGrpSpPr/>
          <p:nvPr/>
        </p:nvGrpSpPr>
        <p:grpSpPr>
          <a:xfrm>
            <a:off x="6400915" y="2008244"/>
            <a:ext cx="4017795" cy="1111036"/>
            <a:chOff x="7723583" y="4174787"/>
            <a:chExt cx="2840831" cy="8584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99A9B0-ACD4-4953-9E5B-F92E9BC4FAAB}"/>
                </a:ext>
              </a:extLst>
            </p:cNvPr>
            <p:cNvSpPr txBox="1"/>
            <p:nvPr/>
          </p:nvSpPr>
          <p:spPr>
            <a:xfrm>
              <a:off x="7723583" y="4621700"/>
              <a:ext cx="2840830" cy="41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F4C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Indiana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4C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BB3774-0C24-4A21-861C-FA15011C2303}"/>
                </a:ext>
              </a:extLst>
            </p:cNvPr>
            <p:cNvGrpSpPr/>
            <p:nvPr/>
          </p:nvGrpSpPr>
          <p:grpSpPr>
            <a:xfrm>
              <a:off x="7723584" y="4174787"/>
              <a:ext cx="2840830" cy="460265"/>
              <a:chOff x="4550568" y="3960276"/>
              <a:chExt cx="2840830" cy="4602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BA66C5-3DFB-4464-ABD0-E5757C735E5C}"/>
                  </a:ext>
                </a:extLst>
              </p:cNvPr>
              <p:cNvSpPr txBox="1"/>
              <p:nvPr/>
            </p:nvSpPr>
            <p:spPr>
              <a:xfrm>
                <a:off x="4550569" y="3960276"/>
                <a:ext cx="2840829" cy="40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F4C7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Judge Jon Cleary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DC07A6F-8FA6-4215-8D1A-6C730B46CD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0568" y="4420541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042553-5ADE-4CA1-9B64-7DF99F92E70F}"/>
              </a:ext>
            </a:extLst>
          </p:cNvPr>
          <p:cNvGrpSpPr/>
          <p:nvPr/>
        </p:nvGrpSpPr>
        <p:grpSpPr>
          <a:xfrm>
            <a:off x="1773293" y="3795300"/>
            <a:ext cx="4017794" cy="1753781"/>
            <a:chOff x="7723583" y="4153379"/>
            <a:chExt cx="2861149" cy="12489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3C2229-DED5-4F0F-9A39-A7C183B9BDC3}"/>
                </a:ext>
              </a:extLst>
            </p:cNvPr>
            <p:cNvSpPr txBox="1"/>
            <p:nvPr/>
          </p:nvSpPr>
          <p:spPr>
            <a:xfrm>
              <a:off x="7723583" y="4596270"/>
              <a:ext cx="2840830" cy="80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Tennessee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F4C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RJOI Chairman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4C7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75B57E-19A8-48DF-B968-C782E5DEFC2A}"/>
                </a:ext>
              </a:extLst>
            </p:cNvPr>
            <p:cNvGrpSpPr/>
            <p:nvPr/>
          </p:nvGrpSpPr>
          <p:grpSpPr>
            <a:xfrm>
              <a:off x="7723584" y="4153379"/>
              <a:ext cx="2861148" cy="422444"/>
              <a:chOff x="4550568" y="3938868"/>
              <a:chExt cx="2861148" cy="42244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EA7659-CA72-424B-95A3-716E7FA89FB6}"/>
                  </a:ext>
                </a:extLst>
              </p:cNvPr>
              <p:cNvSpPr txBox="1"/>
              <p:nvPr/>
            </p:nvSpPr>
            <p:spPr>
              <a:xfrm>
                <a:off x="4550568" y="3938868"/>
                <a:ext cx="2840829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F4C7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Judge Duane Slone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B681AAE-A075-4483-B637-B3D6FCF72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0887" y="4361312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C88C95-CD42-407F-A4DD-5671E5459810}"/>
              </a:ext>
            </a:extLst>
          </p:cNvPr>
          <p:cNvGrpSpPr/>
          <p:nvPr/>
        </p:nvGrpSpPr>
        <p:grpSpPr>
          <a:xfrm>
            <a:off x="1773290" y="2008244"/>
            <a:ext cx="3989262" cy="1168037"/>
            <a:chOff x="7723584" y="4174787"/>
            <a:chExt cx="2840830" cy="8317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1BCB40-4311-4B42-B292-B12F0F7C97AA}"/>
                </a:ext>
              </a:extLst>
            </p:cNvPr>
            <p:cNvSpPr txBox="1"/>
            <p:nvPr/>
          </p:nvSpPr>
          <p:spPr>
            <a:xfrm>
              <a:off x="7723584" y="4595070"/>
              <a:ext cx="2840830" cy="41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West Virginia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882290-D2E6-4D81-967C-38AEBE9F3360}"/>
                </a:ext>
              </a:extLst>
            </p:cNvPr>
            <p:cNvGrpSpPr/>
            <p:nvPr/>
          </p:nvGrpSpPr>
          <p:grpSpPr>
            <a:xfrm>
              <a:off x="7723585" y="4174787"/>
              <a:ext cx="2840829" cy="414713"/>
              <a:chOff x="4550569" y="3960276"/>
              <a:chExt cx="2840829" cy="41471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117E9F-02A2-4000-AA64-9AC4C6693A2C}"/>
                  </a:ext>
                </a:extLst>
              </p:cNvPr>
              <p:cNvSpPr txBox="1"/>
              <p:nvPr/>
            </p:nvSpPr>
            <p:spPr>
              <a:xfrm>
                <a:off x="4550569" y="3960276"/>
                <a:ext cx="2840829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0F4C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Judge Jennifer Bailey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B3A8BCC-BAD9-4C15-9327-396291721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0569" y="4374989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1971B3-E642-4118-B75A-55B9827E028E}"/>
              </a:ext>
            </a:extLst>
          </p:cNvPr>
          <p:cNvGrpSpPr/>
          <p:nvPr/>
        </p:nvGrpSpPr>
        <p:grpSpPr>
          <a:xfrm>
            <a:off x="6400915" y="3795300"/>
            <a:ext cx="4017794" cy="2307780"/>
            <a:chOff x="7723583" y="4153379"/>
            <a:chExt cx="2861149" cy="16434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C70810-14DC-4163-B20F-84315B0BFED4}"/>
                </a:ext>
              </a:extLst>
            </p:cNvPr>
            <p:cNvSpPr txBox="1"/>
            <p:nvPr/>
          </p:nvSpPr>
          <p:spPr>
            <a:xfrm>
              <a:off x="7723583" y="4596270"/>
              <a:ext cx="2840830" cy="120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F4C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BSN, MPA, CCHP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Health Management Associates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FF002CB-A5E5-4AE0-9497-B28F02F34B4D}"/>
                </a:ext>
              </a:extLst>
            </p:cNvPr>
            <p:cNvGrpSpPr/>
            <p:nvPr/>
          </p:nvGrpSpPr>
          <p:grpSpPr>
            <a:xfrm>
              <a:off x="7723584" y="4153379"/>
              <a:ext cx="2861148" cy="422444"/>
              <a:chOff x="4550568" y="3938868"/>
              <a:chExt cx="2861148" cy="42244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FCE2A2-40EA-4410-9540-B2E9532AC133}"/>
                  </a:ext>
                </a:extLst>
              </p:cNvPr>
              <p:cNvSpPr txBox="1"/>
              <p:nvPr/>
            </p:nvSpPr>
            <p:spPr>
              <a:xfrm>
                <a:off x="4550568" y="3938868"/>
                <a:ext cx="2840829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0F4C7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Donna Strugar-Fritsch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CAA11BE-5CE6-44F6-BD55-95B56C2B1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0887" y="4361312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7AA9D2-AE46-4FE1-8854-00860D14D6F8}"/>
              </a:ext>
            </a:extLst>
          </p:cNvPr>
          <p:cNvSpPr txBox="1"/>
          <p:nvPr/>
        </p:nvSpPr>
        <p:spPr>
          <a:xfrm>
            <a:off x="476587" y="375509"/>
            <a:ext cx="9451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ICAOS Annual Business Meeting</a:t>
            </a:r>
          </a:p>
          <a:p>
            <a:r>
              <a:rPr lang="en-US" sz="4000" b="1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Opioid Initiative Panel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42117A-54C8-4261-AA49-8E2C0D790376}"/>
              </a:ext>
            </a:extLst>
          </p:cNvPr>
          <p:cNvCxnSpPr>
            <a:cxnSpLocks/>
          </p:cNvCxnSpPr>
          <p:nvPr/>
        </p:nvCxnSpPr>
        <p:spPr>
          <a:xfrm>
            <a:off x="505908" y="1724712"/>
            <a:ext cx="10264374" cy="0"/>
          </a:xfrm>
          <a:prstGeom prst="line">
            <a:avLst/>
          </a:prstGeom>
          <a:noFill/>
          <a:ln w="38100" cap="sq" cmpd="sng" algn="ctr">
            <a:solidFill>
              <a:srgbClr val="AD841F"/>
            </a:solidFill>
            <a:prstDash val="solid"/>
            <a:bevel/>
            <a:headEnd type="none"/>
            <a:tailEnd type="non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63255" y="6065941"/>
            <a:ext cx="11336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Moderated by Commissioner Russ </a:t>
            </a:r>
            <a:r>
              <a:rPr lang="en-US" sz="2400" b="1" i="1" dirty="0" err="1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Marlan</a:t>
            </a:r>
            <a:r>
              <a:rPr lang="en-US" sz="2400" b="1" i="1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Michigan</a:t>
            </a:r>
            <a:endParaRPr lang="en-US" sz="2400" b="1" dirty="0">
              <a:solidFill>
                <a:srgbClr val="0F4C7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30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AB8-5530-4224-9520-A234080B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396"/>
          </a:xfrm>
        </p:spPr>
        <p:txBody>
          <a:bodyPr>
            <a:normAutofit fontScale="90000"/>
          </a:bodyPr>
          <a:lstStyle/>
          <a:p>
            <a:r>
              <a:rPr lang="en-US" sz="2400" b="1" cap="all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THE SHIFTING LANSCAPE OF SUBSTANCE USE TREATMENT</a:t>
            </a:r>
            <a:r>
              <a:rPr lang="en-US" b="1" cap="all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cap="all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168F-5BCD-4191-A931-F397AC39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995349"/>
            <a:ext cx="10515600" cy="52460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Around 2000, momentum develops for “parity” in insurance coverage of medical and behavioral health  benefits  (BH = MH + SUD)</a:t>
            </a:r>
          </a:p>
          <a:p>
            <a:r>
              <a:rPr lang="en-US" sz="2000" dirty="0"/>
              <a:t>Paul Wellstone and Pete Domenici Mental Health Parity and Addiction Equity Act of 2008 (MHPAEA):  federal law that generally prevents group health plans and health insurance issuers that provide mental health or substance use disorder (MH/SUD) benefits from imposing less favorable benefit limitations on those benefits than on medical/surgical benefits (private insurance).  Started move toward evidence-based care, assessments using specific criteria, etc.</a:t>
            </a:r>
          </a:p>
          <a:p>
            <a:r>
              <a:rPr lang="en-US" sz="2000" dirty="0"/>
              <a:t>Medicaid had essentially no SUD benefits for persons with </a:t>
            </a:r>
            <a:r>
              <a:rPr lang="en-US" sz="2000" i="1" dirty="0"/>
              <a:t>primary </a:t>
            </a:r>
            <a:r>
              <a:rPr lang="en-US" sz="2000" dirty="0"/>
              <a:t>SUD, though if there was a primary MH condition with secondary SUD, the SUD could be addressed in the context of MH care</a:t>
            </a:r>
          </a:p>
          <a:p>
            <a:r>
              <a:rPr lang="en-US" sz="2000" dirty="0"/>
              <a:t>2014 Affordable Care Act:  States that opted in required to provide robust SUD benefit</a:t>
            </a:r>
          </a:p>
          <a:p>
            <a:pPr lvl="1"/>
            <a:r>
              <a:rPr lang="en-US" sz="1600" dirty="0"/>
              <a:t>Millions of low-income adults gained access to SUD treatment</a:t>
            </a:r>
          </a:p>
          <a:p>
            <a:pPr lvl="1"/>
            <a:r>
              <a:rPr lang="en-US" sz="1600" dirty="0"/>
              <a:t>Increased move toward for evidence-based care, outcomes reporting</a:t>
            </a:r>
          </a:p>
          <a:p>
            <a:r>
              <a:rPr lang="en-US" sz="2000" dirty="0"/>
              <a:t>2016 CMS allowed states to apply MHPEA rules to Medicaid Managed Care Organizations</a:t>
            </a:r>
          </a:p>
          <a:p>
            <a:r>
              <a:rPr lang="en-US" sz="2000" dirty="0"/>
              <a:t>So now, many states have robust Medicaid benefits for SUD treatment and all private insurance is subject to parity requirements</a:t>
            </a:r>
          </a:p>
          <a:p>
            <a:r>
              <a:rPr lang="en-US" sz="2000" dirty="0"/>
              <a:t>Many justice systems have not changed their contractors or approaches during this transition.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034C4-EE4C-9B4C-AF72-899D9164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30629" y="783771"/>
            <a:ext cx="12322629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1964" y="934628"/>
            <a:ext cx="10877510" cy="78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6C504-3D6F-4FD7-BCBC-BB3E2208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05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662970" y="2868514"/>
            <a:ext cx="56289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3286" y="1479102"/>
            <a:ext cx="2742211" cy="3885666"/>
          </a:xfrm>
          <a:prstGeom prst="rect">
            <a:avLst/>
          </a:prstGeom>
          <a:solidFill>
            <a:srgbClr val="006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138" y="1510889"/>
            <a:ext cx="2545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American Society for Addiction Medicine (ASAM) developed evidence-based criteria for assessment and levels of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Movement away from traditional 90-day programs, etc.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states basing public programs on ASAM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5172" y="2358257"/>
            <a:ext cx="2742211" cy="3006511"/>
          </a:xfrm>
          <a:prstGeom prst="rect">
            <a:avLst/>
          </a:prstGeom>
          <a:solidFill>
            <a:srgbClr val="85A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9317" y="2530221"/>
            <a:ext cx="2422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 Assisted Treatment becomes standard of care for OUD, but lots of posturing about which form is best, especially in the justice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3749" y="3036815"/>
            <a:ext cx="2742211" cy="2336444"/>
          </a:xfrm>
          <a:prstGeom prst="rect">
            <a:avLst/>
          </a:prstGeom>
          <a:solidFill>
            <a:srgbClr val="55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768" y="3206808"/>
            <a:ext cx="2741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Huge challenges getting treatment providers to move off of abstinence- based approach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AA2C4-AE0E-5946-A9D4-6533D68737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75225" y="378342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3371" y="783771"/>
            <a:ext cx="9470572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78651-D89A-4ABC-ACFF-4546C494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7410A-77AA-44E8-8262-9B983FA24B7E}"/>
              </a:ext>
            </a:extLst>
          </p:cNvPr>
          <p:cNvSpPr txBox="1"/>
          <p:nvPr/>
        </p:nvSpPr>
        <p:spPr>
          <a:xfrm>
            <a:off x="1805243" y="164158"/>
            <a:ext cx="889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5527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Enter the opioid epidemic…..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05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AB8-5530-4224-9520-A234080B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396"/>
          </a:xfrm>
        </p:spPr>
        <p:txBody>
          <a:bodyPr>
            <a:normAutofit fontScale="90000"/>
          </a:bodyPr>
          <a:lstStyle/>
          <a:p>
            <a:r>
              <a:rPr lang="en-US" sz="2400" b="1" cap="all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CURRENT STATE</a:t>
            </a:r>
            <a:r>
              <a:rPr lang="en-US" b="1" cap="all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cap="all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168F-5BCD-4191-A931-F397AC39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99534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Only a few states have required that Medicaid only contract with providers that “accept” MAT, and transition is not complete in the states that have.</a:t>
            </a:r>
          </a:p>
          <a:p>
            <a:r>
              <a:rPr lang="en-US" dirty="0"/>
              <a:t>Lots of providers are not accepting patients on MAT, especially residential programs</a:t>
            </a:r>
          </a:p>
          <a:p>
            <a:r>
              <a:rPr lang="en-US" dirty="0"/>
              <a:t>Growing wait lists and access problems for programs that accept and incorporate MAT, so not surprising that the ISC is experience problems</a:t>
            </a:r>
          </a:p>
          <a:p>
            <a:r>
              <a:rPr lang="en-US" dirty="0"/>
              <a:t>Venture capitalists looking at opportunity to cash in on treatment – creates opportunity for “shady” programs that pop up fast</a:t>
            </a:r>
          </a:p>
          <a:p>
            <a:r>
              <a:rPr lang="en-US" dirty="0"/>
              <a:t>Confusion around providers serving justice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034C4-EE4C-9B4C-AF72-899D9164F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30629" y="783771"/>
            <a:ext cx="12322629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1964" y="934628"/>
            <a:ext cx="10877510" cy="78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rgbClr val="006498"/>
              </a:buClr>
              <a:buSzTx/>
              <a:buFont typeface="LucidaGrande" charset="0"/>
              <a:buChar char="+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97880-A789-483E-9682-99C7B945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9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F027-0361-4CB9-90D5-A1ADD9C50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312" y="1051573"/>
            <a:ext cx="8174198" cy="47548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Two-thirds of people in jail </a:t>
            </a:r>
            <a:r>
              <a:rPr lang="en-US" sz="3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meet the  criteria for drug dependence or abuse.  —Bureau of Justice Statistics 2014</a:t>
            </a:r>
          </a:p>
          <a:p>
            <a:pPr marL="0" indent="0" algn="ctr">
              <a:buNone/>
            </a:pPr>
            <a:endParaRPr lang="en-US" sz="3800" i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3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Of these, at least 25% have an OUD.  </a:t>
            </a:r>
          </a:p>
          <a:p>
            <a:pPr marL="0" indent="0">
              <a:buNone/>
            </a:pPr>
            <a:endParaRPr lang="en-US" sz="3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3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So at least 16-17% jail detainees have OUD</a:t>
            </a:r>
          </a:p>
          <a:p>
            <a:pPr marL="0" indent="0" algn="ctr">
              <a:buNone/>
            </a:pPr>
            <a:endParaRPr lang="en-US" sz="3800" i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38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Many more have alcohol, methamphetamine addictions</a:t>
            </a:r>
          </a:p>
          <a:p>
            <a:pPr marL="0" indent="0" algn="ctr">
              <a:buNone/>
            </a:pPr>
            <a:endParaRPr lang="en-US" sz="31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 algn="ctr">
              <a:buNone/>
            </a:pPr>
            <a:r>
              <a:rPr lang="en-US" sz="5100" b="1" dirty="0"/>
              <a:t>Risk of overdose increases 129 times over the general population for those who go cold turkey, leave jail, and return to their previous levels of drug use.</a:t>
            </a:r>
            <a:endParaRPr lang="en-US" sz="5100" dirty="0"/>
          </a:p>
          <a:p>
            <a:pPr marL="0" indent="0" algn="ctr">
              <a:buNone/>
            </a:pPr>
            <a:endParaRPr lang="en-US" sz="3000" i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3C071-02E4-4400-9DC5-0F66A17B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AAF47-DBA7-4493-ACCF-F9A7CD88D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0D46AD-B249-4ABA-A0D3-482B9A1A6D39}"/>
              </a:ext>
            </a:extLst>
          </p:cNvPr>
          <p:cNvCxnSpPr>
            <a:cxnSpLocks/>
          </p:cNvCxnSpPr>
          <p:nvPr/>
        </p:nvCxnSpPr>
        <p:spPr>
          <a:xfrm>
            <a:off x="883743" y="405385"/>
            <a:ext cx="0" cy="145390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DA8DE5-C959-4749-8367-F6BEB1F32A11}"/>
              </a:ext>
            </a:extLst>
          </p:cNvPr>
          <p:cNvSpPr txBox="1"/>
          <p:nvPr/>
        </p:nvSpPr>
        <p:spPr>
          <a:xfrm>
            <a:off x="1073461" y="316497"/>
            <a:ext cx="71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eelawadee UI" panose="020B0502040204020203" pitchFamily="34" charset="-34"/>
                <a:ea typeface="Arial" charset="0"/>
                <a:cs typeface="Leelawadee UI" panose="020B0502040204020203" pitchFamily="34" charset="-34"/>
              </a:rPr>
              <a:t>SCALE OF THE PROBLEM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eelawadee UI" panose="020B0502040204020203" pitchFamily="34" charset="-34"/>
              <a:ea typeface="Arial" charset="0"/>
              <a:cs typeface="Leelawadee UI" panose="020B0502040204020203" pitchFamily="34" charset="-3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E85511-6490-4ADE-8357-692FA1FD51E2}"/>
              </a:ext>
            </a:extLst>
          </p:cNvPr>
          <p:cNvCxnSpPr/>
          <p:nvPr/>
        </p:nvCxnSpPr>
        <p:spPr>
          <a:xfrm>
            <a:off x="152400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024DFA-698B-4EB9-9209-2A5A1A44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35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1499-C9DE-4851-8BA7-D3DC7440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REMEDIES FOR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7BE9-34C0-4E52-8514-44832BE7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96"/>
            <a:ext cx="10515600" cy="46501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Engage your county AOD program as a partner – your clients are their clients, and your population is a priority population to the county</a:t>
            </a:r>
          </a:p>
          <a:p>
            <a:r>
              <a:rPr lang="en-US" dirty="0"/>
              <a:t>Get help from them in understanding the local treatment network </a:t>
            </a:r>
          </a:p>
          <a:p>
            <a:r>
              <a:rPr lang="en-US" dirty="0"/>
              <a:t>Don’t expect your clients or DAs or PDs to understand any of this (but they can be taught!)</a:t>
            </a:r>
          </a:p>
          <a:p>
            <a:r>
              <a:rPr lang="en-US" dirty="0"/>
              <a:t>County AOD program can help you:</a:t>
            </a:r>
          </a:p>
          <a:p>
            <a:pPr lvl="1"/>
            <a:r>
              <a:rPr lang="en-US" dirty="0"/>
              <a:t>Move to providers that can bill Medicaid (90% federal match in expansion states)</a:t>
            </a:r>
          </a:p>
          <a:p>
            <a:pPr lvl="1"/>
            <a:r>
              <a:rPr lang="en-US" dirty="0"/>
              <a:t>Find in-state providers </a:t>
            </a:r>
          </a:p>
          <a:p>
            <a:pPr lvl="1"/>
            <a:r>
              <a:rPr lang="en-US" dirty="0"/>
              <a:t>Find out-of-state providers</a:t>
            </a:r>
          </a:p>
          <a:p>
            <a:pPr lvl="2"/>
            <a:r>
              <a:rPr lang="en-US" dirty="0"/>
              <a:t>Medicaid coverage for treatment in another state might be a tough climb</a:t>
            </a:r>
          </a:p>
          <a:p>
            <a:pPr lvl="1"/>
            <a:r>
              <a:rPr lang="en-US" dirty="0"/>
              <a:t>Check out new providers for program integrity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b="1" i="1" dirty="0"/>
              <a:t>Note: All county AOD programs come under auspices of county manager and most are under public health officer – these people will want to work with you on behalf of your shared clients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1EE72-5F39-4AAA-A95C-AE0B9E37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D162-437D-4584-AFFD-4D8B45A7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17BE3-4314-4D56-880C-604C6FCC87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56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332146-DBD3-4D70-A572-7DE3B279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Donna Strugar-Fritsch</a:t>
            </a:r>
            <a:br>
              <a:rPr lang="en-US" sz="3200" dirty="0"/>
            </a:br>
            <a:r>
              <a:rPr lang="en-US" sz="3200" dirty="0"/>
              <a:t>Principal</a:t>
            </a:r>
            <a:br>
              <a:rPr lang="en-US" sz="3200" dirty="0"/>
            </a:br>
            <a:r>
              <a:rPr lang="en-US" sz="3200" dirty="0"/>
              <a:t>Health Management Associates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dstrugarfritsch@healthmanagement.com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415-489-2027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A6D374-3D9F-456C-A07B-413C6A8E7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0942-4B8B-4774-953B-2C47F85B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Management Associates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70C52-A3EA-4549-8F5F-3F0A3563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17BE3-4314-4D56-880C-604C6FCC87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45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ECA3381-D848-BD4C-ABC5-BBF43A9AFDC6}"/>
              </a:ext>
            </a:extLst>
          </p:cNvPr>
          <p:cNvSpPr/>
          <p:nvPr/>
        </p:nvSpPr>
        <p:spPr>
          <a:xfrm>
            <a:off x="2537096" y="929985"/>
            <a:ext cx="9654904" cy="4998030"/>
          </a:xfrm>
          <a:prstGeom prst="rect">
            <a:avLst/>
          </a:prstGeom>
          <a:solidFill>
            <a:srgbClr val="0046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92DD166-A31A-DE40-80BC-65431B2CF40C}"/>
              </a:ext>
            </a:extLst>
          </p:cNvPr>
          <p:cNvSpPr/>
          <p:nvPr/>
        </p:nvSpPr>
        <p:spPr>
          <a:xfrm>
            <a:off x="822234" y="0"/>
            <a:ext cx="3911863" cy="6479174"/>
          </a:xfrm>
          <a:prstGeom prst="rect">
            <a:avLst/>
          </a:prstGeom>
          <a:solidFill>
            <a:srgbClr val="CD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F008C-1C6E-1A40-8FB8-B2411E0AFC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9986" y="4048745"/>
            <a:ext cx="6592803" cy="14676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ICAOS Considerations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232D73-3F94-4543-B021-B9BB227F9FCD}"/>
              </a:ext>
            </a:extLst>
          </p:cNvPr>
          <p:cNvCxnSpPr>
            <a:cxnSpLocks/>
          </p:cNvCxnSpPr>
          <p:nvPr/>
        </p:nvCxnSpPr>
        <p:spPr>
          <a:xfrm>
            <a:off x="5153079" y="5437726"/>
            <a:ext cx="6048694" cy="0"/>
          </a:xfrm>
          <a:prstGeom prst="line">
            <a:avLst/>
          </a:prstGeom>
          <a:ln w="34925">
            <a:solidFill>
              <a:srgbClr val="B1B3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177A0D8-D070-4F45-9B2C-68B44B7FB01E}"/>
              </a:ext>
            </a:extLst>
          </p:cNvPr>
          <p:cNvCxnSpPr>
            <a:cxnSpLocks/>
          </p:cNvCxnSpPr>
          <p:nvPr/>
        </p:nvCxnSpPr>
        <p:spPr>
          <a:xfrm>
            <a:off x="0" y="6466597"/>
            <a:ext cx="12192000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6" descr="ICAO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908" y="1974411"/>
            <a:ext cx="25765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06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41" y="312873"/>
            <a:ext cx="10994273" cy="1415719"/>
          </a:xfrm>
        </p:spPr>
        <p:txBody>
          <a:bodyPr/>
          <a:lstStyle/>
          <a:p>
            <a:r>
              <a:rPr lang="en-US" dirty="0"/>
              <a:t>ICAOS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4" y="1465545"/>
            <a:ext cx="10881360" cy="5256930"/>
          </a:xfrm>
        </p:spPr>
        <p:txBody>
          <a:bodyPr/>
          <a:lstStyle/>
          <a:p>
            <a:pPr lvl="1"/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Border Court Education/Awareness</a:t>
            </a:r>
          </a:p>
          <a:p>
            <a:pPr lvl="1"/>
            <a:r>
              <a:rPr lang="en-US" sz="2800" i="1" dirty="0"/>
              <a:t>		Access to resources and/or Compact specialist</a:t>
            </a:r>
          </a:p>
          <a:p>
            <a:pPr lvl="1"/>
            <a:r>
              <a:rPr lang="en-US" sz="2800" i="1" dirty="0"/>
              <a:t>	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Legitimacy of Treatment Centers </a:t>
            </a:r>
          </a:p>
          <a:p>
            <a:pPr lvl="1"/>
            <a:r>
              <a:rPr lang="en-US" sz="2800" dirty="0"/>
              <a:t>		</a:t>
            </a:r>
            <a:r>
              <a:rPr lang="en-US" sz="2800" i="1" dirty="0"/>
              <a:t>Verification resources</a:t>
            </a:r>
          </a:p>
          <a:p>
            <a:pPr lvl="1"/>
            <a:r>
              <a:rPr lang="en-US" sz="2800" i="1" dirty="0"/>
              <a:t>		Justification for treatment as part of plan of supervision </a:t>
            </a:r>
            <a:endParaRPr lang="en-US" sz="2800" dirty="0"/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Extension of short term treatment triggering the Compact</a:t>
            </a:r>
          </a:p>
          <a:p>
            <a:pPr lvl="1"/>
            <a:r>
              <a:rPr lang="en-US" sz="2800" i="1" dirty="0"/>
              <a:t>		Expediting process or procedures at local level</a:t>
            </a:r>
          </a:p>
          <a:p>
            <a:pPr lvl="1"/>
            <a:r>
              <a:rPr lang="en-US" sz="2800" i="1" dirty="0"/>
              <a:t>		Compact Office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56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Open Discussion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062623-29C2-4F68-869C-FDE9C8840DC3}"/>
              </a:ext>
            </a:extLst>
          </p:cNvPr>
          <p:cNvGrpSpPr/>
          <p:nvPr/>
        </p:nvGrpSpPr>
        <p:grpSpPr>
          <a:xfrm>
            <a:off x="6429447" y="1913848"/>
            <a:ext cx="3989263" cy="1205432"/>
            <a:chOff x="7723583" y="4174787"/>
            <a:chExt cx="2840831" cy="8584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EF0C10-0C53-4C54-BBB1-D6A6A00167F3}"/>
                </a:ext>
              </a:extLst>
            </p:cNvPr>
            <p:cNvSpPr txBox="1"/>
            <p:nvPr/>
          </p:nvSpPr>
          <p:spPr>
            <a:xfrm>
              <a:off x="7723583" y="4621700"/>
              <a:ext cx="2840830" cy="41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F4C76"/>
                  </a:solidFill>
                  <a:latin typeface="Roboto"/>
                </a:rPr>
                <a:t>Indiana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4C7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F44E6C-EDB1-4182-8311-6C25F8781B5C}"/>
                </a:ext>
              </a:extLst>
            </p:cNvPr>
            <p:cNvGrpSpPr/>
            <p:nvPr/>
          </p:nvGrpSpPr>
          <p:grpSpPr>
            <a:xfrm>
              <a:off x="7723584" y="4174787"/>
              <a:ext cx="2840830" cy="460265"/>
              <a:chOff x="4550568" y="3960276"/>
              <a:chExt cx="2840830" cy="46026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52FCE6-0A49-44A2-8303-B3110FDB6A5E}"/>
                  </a:ext>
                </a:extLst>
              </p:cNvPr>
              <p:cNvSpPr txBox="1"/>
              <p:nvPr/>
            </p:nvSpPr>
            <p:spPr>
              <a:xfrm>
                <a:off x="4550569" y="3960276"/>
                <a:ext cx="2840829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F4C76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rPr>
                  <a:t>Judge Jon Cleary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11AAB31-9E4B-4CA2-8224-10081DFC52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0568" y="4420541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C81C8-5F58-49A8-9167-6D50B3479293}"/>
              </a:ext>
            </a:extLst>
          </p:cNvPr>
          <p:cNvGrpSpPr/>
          <p:nvPr/>
        </p:nvGrpSpPr>
        <p:grpSpPr>
          <a:xfrm>
            <a:off x="1773292" y="3622441"/>
            <a:ext cx="4017794" cy="1753781"/>
            <a:chOff x="7723583" y="4153379"/>
            <a:chExt cx="2861149" cy="12489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A2BC61-AFA8-43A9-B3AB-A906AB6B6DF7}"/>
                </a:ext>
              </a:extLst>
            </p:cNvPr>
            <p:cNvSpPr txBox="1"/>
            <p:nvPr/>
          </p:nvSpPr>
          <p:spPr>
            <a:xfrm>
              <a:off x="7723583" y="4596270"/>
              <a:ext cx="2840830" cy="80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Tennessee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F4C76"/>
                  </a:solidFill>
                  <a:latin typeface="Roboto"/>
                </a:rPr>
                <a:t>RJOI Chairman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4C7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6DB801-38DB-4E3B-8DD2-C915C5D3D4F9}"/>
                </a:ext>
              </a:extLst>
            </p:cNvPr>
            <p:cNvGrpSpPr/>
            <p:nvPr/>
          </p:nvGrpSpPr>
          <p:grpSpPr>
            <a:xfrm>
              <a:off x="7723584" y="4153379"/>
              <a:ext cx="2861148" cy="422444"/>
              <a:chOff x="4550568" y="3938868"/>
              <a:chExt cx="2861148" cy="42244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B5D08A-D0BD-45F1-862C-39538B020469}"/>
                  </a:ext>
                </a:extLst>
              </p:cNvPr>
              <p:cNvSpPr txBox="1"/>
              <p:nvPr/>
            </p:nvSpPr>
            <p:spPr>
              <a:xfrm>
                <a:off x="4550568" y="3938868"/>
                <a:ext cx="2840829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F4C76"/>
                    </a:solidFill>
                    <a:effectLst/>
                    <a:uLnTx/>
                    <a:uFillTx/>
                    <a:latin typeface="Roboto Condensed"/>
                    <a:ea typeface="+mn-ea"/>
                    <a:cs typeface="+mn-cs"/>
                  </a:rPr>
                  <a:t>Judge Duane Slone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0DEBA18-B007-4B93-B537-1B2E7809B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0887" y="4361312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E5450F-686B-45C8-AFBC-D5E278398815}"/>
              </a:ext>
            </a:extLst>
          </p:cNvPr>
          <p:cNvGrpSpPr/>
          <p:nvPr/>
        </p:nvGrpSpPr>
        <p:grpSpPr>
          <a:xfrm>
            <a:off x="1773292" y="1963566"/>
            <a:ext cx="3989262" cy="1224988"/>
            <a:chOff x="7723584" y="4134231"/>
            <a:chExt cx="2840830" cy="8723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66FE90-BB5B-454A-8041-6F95E2FD58BD}"/>
                </a:ext>
              </a:extLst>
            </p:cNvPr>
            <p:cNvSpPr txBox="1"/>
            <p:nvPr/>
          </p:nvSpPr>
          <p:spPr>
            <a:xfrm>
              <a:off x="7723584" y="4595070"/>
              <a:ext cx="2840830" cy="41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West Virginia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12F7D8-EA08-44DD-AF9C-AA8B026F2994}"/>
                </a:ext>
              </a:extLst>
            </p:cNvPr>
            <p:cNvGrpSpPr/>
            <p:nvPr/>
          </p:nvGrpSpPr>
          <p:grpSpPr>
            <a:xfrm>
              <a:off x="7723584" y="4134231"/>
              <a:ext cx="2840830" cy="418515"/>
              <a:chOff x="4550568" y="3919720"/>
              <a:chExt cx="2840830" cy="4185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0089C3-B8A6-4D50-9647-E9BEA4D41D1A}"/>
                  </a:ext>
                </a:extLst>
              </p:cNvPr>
              <p:cNvSpPr txBox="1"/>
              <p:nvPr/>
            </p:nvSpPr>
            <p:spPr>
              <a:xfrm>
                <a:off x="4550568" y="3919720"/>
                <a:ext cx="2840829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0F4C76"/>
                    </a:solidFill>
                    <a:latin typeface="Roboto Condensed"/>
                  </a:rPr>
                  <a:t>Judge Jennifer Bailey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1D0D63-B562-4623-8767-594BA020A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0569" y="4338235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29FAF-3BC9-4406-A438-3A5F76FA7F40}"/>
              </a:ext>
            </a:extLst>
          </p:cNvPr>
          <p:cNvGrpSpPr/>
          <p:nvPr/>
        </p:nvGrpSpPr>
        <p:grpSpPr>
          <a:xfrm>
            <a:off x="6400915" y="3622441"/>
            <a:ext cx="4017794" cy="2307780"/>
            <a:chOff x="7723583" y="4153379"/>
            <a:chExt cx="2861149" cy="16434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E60ED2-586C-43E2-ADEA-97B7D540CF89}"/>
                </a:ext>
              </a:extLst>
            </p:cNvPr>
            <p:cNvSpPr txBox="1"/>
            <p:nvPr/>
          </p:nvSpPr>
          <p:spPr>
            <a:xfrm>
              <a:off x="7723583" y="4596270"/>
              <a:ext cx="2840830" cy="120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F4C76"/>
                  </a:solidFill>
                  <a:latin typeface="Roboto"/>
                </a:rPr>
                <a:t>BSN, MPA, CCHP</a:t>
              </a:r>
            </a:p>
            <a:p>
              <a:pPr marL="0" marR="0" lvl="0" indent="0" algn="ctr" defTabSz="1371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Health Management Associates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AE9C1B-D2BC-4F9B-95E9-48B29F383EAB}"/>
                </a:ext>
              </a:extLst>
            </p:cNvPr>
            <p:cNvGrpSpPr/>
            <p:nvPr/>
          </p:nvGrpSpPr>
          <p:grpSpPr>
            <a:xfrm>
              <a:off x="7723584" y="4153379"/>
              <a:ext cx="2861148" cy="422444"/>
              <a:chOff x="4550568" y="3938868"/>
              <a:chExt cx="2861148" cy="42244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30D9D2-37C0-46B8-AEDB-80933B8439BA}"/>
                  </a:ext>
                </a:extLst>
              </p:cNvPr>
              <p:cNvSpPr txBox="1"/>
              <p:nvPr/>
            </p:nvSpPr>
            <p:spPr>
              <a:xfrm>
                <a:off x="4550568" y="3938868"/>
                <a:ext cx="2840829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0F4C76"/>
                    </a:solidFill>
                    <a:latin typeface="Roboto Condensed"/>
                  </a:rPr>
                  <a:t>Donna Strugar-Fritsch</a:t>
                </a:r>
                <a:endParaRPr kumimoji="0" 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4C76"/>
                  </a:solidFill>
                  <a:effectLst/>
                  <a:uLnTx/>
                  <a:uFillTx/>
                  <a:latin typeface="Roboto Condensed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D74657C-CBD8-4738-A25F-926F5F9B7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0887" y="4361312"/>
                <a:ext cx="2840829" cy="0"/>
              </a:xfrm>
              <a:prstGeom prst="line">
                <a:avLst/>
              </a:prstGeom>
              <a:noFill/>
              <a:ln w="25400" cap="sq" cmpd="sng" algn="ctr">
                <a:solidFill>
                  <a:srgbClr val="AD841F"/>
                </a:solidFill>
                <a:prstDash val="solid"/>
                <a:bevel/>
                <a:headEnd type="none"/>
                <a:tailEnd type="none"/>
              </a:ln>
              <a:effectLst/>
            </p:spPr>
          </p:cxnSp>
        </p:grpSp>
      </p:grpSp>
      <p:sp>
        <p:nvSpPr>
          <p:cNvPr id="24" name="TextBox 23"/>
          <p:cNvSpPr txBox="1"/>
          <p:nvPr/>
        </p:nvSpPr>
        <p:spPr>
          <a:xfrm>
            <a:off x="363255" y="6065941"/>
            <a:ext cx="11336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Moderated by Commissioner Russ </a:t>
            </a:r>
            <a:r>
              <a:rPr lang="en-US" sz="2400" b="1" i="1" dirty="0" err="1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Marlan</a:t>
            </a:r>
            <a:r>
              <a:rPr lang="en-US" sz="2400" b="1" i="1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Michigan</a:t>
            </a:r>
            <a:endParaRPr lang="en-US" sz="2400" b="1" dirty="0">
              <a:solidFill>
                <a:srgbClr val="0F4C7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3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B245CBA0-DB10-BC48-AD36-FD8E96266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t="8260"/>
          <a:stretch/>
        </p:blipFill>
        <p:spPr>
          <a:xfrm>
            <a:off x="6221120" y="-1"/>
            <a:ext cx="4878680" cy="44757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rial Narrow" panose="020B0604020202020204" pitchFamily="34" charset="0"/>
                <a:cs typeface="Arial Narrow" panose="020B0604020202020204" pitchFamily="34" charset="0"/>
              </a:rPr>
              <a:t>Today’s</a:t>
            </a:r>
            <a:r>
              <a:rPr lang="en-US" b="1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Objectives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69C5B0-5D18-D14C-B4B5-F378FFDC2503}"/>
              </a:ext>
            </a:extLst>
          </p:cNvPr>
          <p:cNvCxnSpPr/>
          <p:nvPr/>
        </p:nvCxnSpPr>
        <p:spPr>
          <a:xfrm>
            <a:off x="613954" y="6565900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17B5BF-A76B-8343-9ADA-E00BA53FA1EE}"/>
              </a:ext>
            </a:extLst>
          </p:cNvPr>
          <p:cNvCxnSpPr/>
          <p:nvPr/>
        </p:nvCxnSpPr>
        <p:spPr>
          <a:xfrm>
            <a:off x="613954" y="6235700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7824E-BE15-4249-B6A2-D8CDF7D2DF60}"/>
              </a:ext>
            </a:extLst>
          </p:cNvPr>
          <p:cNvSpPr/>
          <p:nvPr/>
        </p:nvSpPr>
        <p:spPr>
          <a:xfrm>
            <a:off x="753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C7CD0-344A-D348-86DF-9F2EBFA3DDF2}"/>
              </a:ext>
            </a:extLst>
          </p:cNvPr>
          <p:cNvSpPr/>
          <p:nvPr/>
        </p:nvSpPr>
        <p:spPr>
          <a:xfrm>
            <a:off x="1075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EAABC8-E164-B54E-97D9-D5179C6BF2D7}"/>
              </a:ext>
            </a:extLst>
          </p:cNvPr>
          <p:cNvSpPr/>
          <p:nvPr/>
        </p:nvSpPr>
        <p:spPr>
          <a:xfrm>
            <a:off x="1397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D9205-623E-4A45-93E1-D442511D35AD}"/>
              </a:ext>
            </a:extLst>
          </p:cNvPr>
          <p:cNvSpPr/>
          <p:nvPr/>
        </p:nvSpPr>
        <p:spPr>
          <a:xfrm>
            <a:off x="1718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72E7BA-D24F-0045-95F0-EBB3E6761105}"/>
              </a:ext>
            </a:extLst>
          </p:cNvPr>
          <p:cNvSpPr/>
          <p:nvPr/>
        </p:nvSpPr>
        <p:spPr>
          <a:xfrm>
            <a:off x="2048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2CCC5F-1AD5-6841-8C91-D69AB1DF979E}"/>
              </a:ext>
            </a:extLst>
          </p:cNvPr>
          <p:cNvSpPr/>
          <p:nvPr/>
        </p:nvSpPr>
        <p:spPr>
          <a:xfrm>
            <a:off x="23706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D52145-E321-484A-A43F-BE01FA99DE70}"/>
              </a:ext>
            </a:extLst>
          </p:cNvPr>
          <p:cNvSpPr/>
          <p:nvPr/>
        </p:nvSpPr>
        <p:spPr>
          <a:xfrm>
            <a:off x="2692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A1C477-7900-6A4F-8B0D-EBD267765D23}"/>
              </a:ext>
            </a:extLst>
          </p:cNvPr>
          <p:cNvSpPr/>
          <p:nvPr/>
        </p:nvSpPr>
        <p:spPr>
          <a:xfrm>
            <a:off x="30141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1CFAF6-1800-624F-BF7D-2A0AD4162E0F}"/>
              </a:ext>
            </a:extLst>
          </p:cNvPr>
          <p:cNvSpPr/>
          <p:nvPr/>
        </p:nvSpPr>
        <p:spPr>
          <a:xfrm>
            <a:off x="33358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EBCEB-59A9-1F46-B256-ECDBD3E117AB}"/>
              </a:ext>
            </a:extLst>
          </p:cNvPr>
          <p:cNvSpPr/>
          <p:nvPr/>
        </p:nvSpPr>
        <p:spPr>
          <a:xfrm>
            <a:off x="3657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026D03-3642-C14F-8C42-CDBAF781E4D5}"/>
              </a:ext>
            </a:extLst>
          </p:cNvPr>
          <p:cNvSpPr/>
          <p:nvPr/>
        </p:nvSpPr>
        <p:spPr>
          <a:xfrm>
            <a:off x="3979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9914F0-FDB2-594D-9347-53BEC931732A}"/>
              </a:ext>
            </a:extLst>
          </p:cNvPr>
          <p:cNvSpPr/>
          <p:nvPr/>
        </p:nvSpPr>
        <p:spPr>
          <a:xfrm>
            <a:off x="4309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7A2127-CBFF-0C44-BF44-CE6537E70AC6}"/>
              </a:ext>
            </a:extLst>
          </p:cNvPr>
          <p:cNvSpPr/>
          <p:nvPr/>
        </p:nvSpPr>
        <p:spPr>
          <a:xfrm>
            <a:off x="4631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CC836-1921-5A4D-9C30-231C3B796C36}"/>
              </a:ext>
            </a:extLst>
          </p:cNvPr>
          <p:cNvSpPr/>
          <p:nvPr/>
        </p:nvSpPr>
        <p:spPr>
          <a:xfrm>
            <a:off x="4953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142DC-7444-9349-98A3-D587E0B6D9C7}"/>
              </a:ext>
            </a:extLst>
          </p:cNvPr>
          <p:cNvSpPr/>
          <p:nvPr/>
        </p:nvSpPr>
        <p:spPr>
          <a:xfrm>
            <a:off x="5274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591FB-D099-8E43-985A-5022D5FE60FD}"/>
              </a:ext>
            </a:extLst>
          </p:cNvPr>
          <p:cNvSpPr/>
          <p:nvPr/>
        </p:nvSpPr>
        <p:spPr>
          <a:xfrm>
            <a:off x="5604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449DD2-AB60-B74F-BCCC-B4455895F386}"/>
              </a:ext>
            </a:extLst>
          </p:cNvPr>
          <p:cNvSpPr/>
          <p:nvPr/>
        </p:nvSpPr>
        <p:spPr>
          <a:xfrm>
            <a:off x="5926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8F8A95-53B5-4643-BE56-629C30A80026}"/>
              </a:ext>
            </a:extLst>
          </p:cNvPr>
          <p:cNvSpPr/>
          <p:nvPr/>
        </p:nvSpPr>
        <p:spPr>
          <a:xfrm>
            <a:off x="6248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FE1B9C-19D5-C840-8669-B261F67605B1}"/>
              </a:ext>
            </a:extLst>
          </p:cNvPr>
          <p:cNvSpPr/>
          <p:nvPr/>
        </p:nvSpPr>
        <p:spPr>
          <a:xfrm>
            <a:off x="6578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480A1C-2BC7-9B49-B1B1-BF0B6AFBFE4F}"/>
              </a:ext>
            </a:extLst>
          </p:cNvPr>
          <p:cNvSpPr/>
          <p:nvPr/>
        </p:nvSpPr>
        <p:spPr>
          <a:xfrm>
            <a:off x="6900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BD0454-3E38-C942-A600-C61C6C86BB84}"/>
              </a:ext>
            </a:extLst>
          </p:cNvPr>
          <p:cNvSpPr/>
          <p:nvPr/>
        </p:nvSpPr>
        <p:spPr>
          <a:xfrm>
            <a:off x="7222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05D7F9-178A-AB45-BCC1-4D92D6072176}"/>
              </a:ext>
            </a:extLst>
          </p:cNvPr>
          <p:cNvSpPr/>
          <p:nvPr/>
        </p:nvSpPr>
        <p:spPr>
          <a:xfrm>
            <a:off x="7543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5693B-B12C-404D-B4D1-F04A52314B20}"/>
              </a:ext>
            </a:extLst>
          </p:cNvPr>
          <p:cNvSpPr/>
          <p:nvPr/>
        </p:nvSpPr>
        <p:spPr>
          <a:xfrm>
            <a:off x="7865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67ACC9-AE60-4446-B570-43F383DD374C}"/>
              </a:ext>
            </a:extLst>
          </p:cNvPr>
          <p:cNvSpPr/>
          <p:nvPr/>
        </p:nvSpPr>
        <p:spPr>
          <a:xfrm>
            <a:off x="81872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F31F82-F321-7F4A-B7C8-09328685258A}"/>
              </a:ext>
            </a:extLst>
          </p:cNvPr>
          <p:cNvSpPr/>
          <p:nvPr/>
        </p:nvSpPr>
        <p:spPr>
          <a:xfrm>
            <a:off x="8509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99DEBE-88F1-D444-97D7-95ED222A5408}"/>
              </a:ext>
            </a:extLst>
          </p:cNvPr>
          <p:cNvSpPr/>
          <p:nvPr/>
        </p:nvSpPr>
        <p:spPr>
          <a:xfrm>
            <a:off x="88392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0ABC34-A1CB-094F-A0A4-DD96AFFF9201}"/>
              </a:ext>
            </a:extLst>
          </p:cNvPr>
          <p:cNvSpPr/>
          <p:nvPr/>
        </p:nvSpPr>
        <p:spPr>
          <a:xfrm>
            <a:off x="9160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7F4053-2D00-884A-9ADD-0BB8BDD54DA4}"/>
              </a:ext>
            </a:extLst>
          </p:cNvPr>
          <p:cNvSpPr/>
          <p:nvPr/>
        </p:nvSpPr>
        <p:spPr>
          <a:xfrm>
            <a:off x="9482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071375-260C-4D44-8828-7475DFCF070A}"/>
              </a:ext>
            </a:extLst>
          </p:cNvPr>
          <p:cNvSpPr/>
          <p:nvPr/>
        </p:nvSpPr>
        <p:spPr>
          <a:xfrm>
            <a:off x="9804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F071DD-CC8F-3F4B-B05C-19944461C717}"/>
              </a:ext>
            </a:extLst>
          </p:cNvPr>
          <p:cNvSpPr/>
          <p:nvPr/>
        </p:nvSpPr>
        <p:spPr>
          <a:xfrm>
            <a:off x="10126134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6A2756-A458-DC49-9E64-5E4DBE5F49FB}"/>
              </a:ext>
            </a:extLst>
          </p:cNvPr>
          <p:cNvSpPr/>
          <p:nvPr/>
        </p:nvSpPr>
        <p:spPr>
          <a:xfrm>
            <a:off x="104478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546E32-E2DA-954A-9E33-B1CEA56C040B}"/>
              </a:ext>
            </a:extLst>
          </p:cNvPr>
          <p:cNvSpPr/>
          <p:nvPr/>
        </p:nvSpPr>
        <p:spPr>
          <a:xfrm>
            <a:off x="10778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1EF1FD-840C-A34C-A6D9-1FDEABB28091}"/>
              </a:ext>
            </a:extLst>
          </p:cNvPr>
          <p:cNvSpPr/>
          <p:nvPr/>
        </p:nvSpPr>
        <p:spPr>
          <a:xfrm>
            <a:off x="11099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6F74D2-5A1F-9240-AF9B-A3EC219B23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4618" b="1405"/>
          <a:stretch/>
        </p:blipFill>
        <p:spPr>
          <a:xfrm>
            <a:off x="9327332" y="3990135"/>
            <a:ext cx="2864667" cy="286786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FE75E-5120-6245-B3A8-8CB32E21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224510"/>
            <a:ext cx="10741780" cy="5100090"/>
          </a:xfrm>
        </p:spPr>
        <p:txBody>
          <a:bodyPr lIns="91440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rgbClr val="0F4C76"/>
                </a:solidFill>
                <a:latin typeface="Palatino Linotype" panose="02040502050505030304" pitchFamily="18" charset="0"/>
              </a:rPr>
              <a:t>Share information on: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F4C76"/>
                </a:solidFill>
              </a:rPr>
              <a:t>Judicial Initiatives</a:t>
            </a:r>
          </a:p>
          <a:p>
            <a:pPr lvl="3">
              <a:lnSpc>
                <a:spcPct val="100000"/>
              </a:lnSpc>
              <a:buClr>
                <a:srgbClr val="977E2E"/>
              </a:buClr>
              <a:buSzPct val="120000"/>
            </a:pPr>
            <a:r>
              <a:rPr lang="en-US" sz="2400" dirty="0">
                <a:solidFill>
                  <a:srgbClr val="0F4C76"/>
                </a:solidFill>
              </a:rPr>
              <a:t>Regional Judicial Opioid Task Force</a:t>
            </a:r>
          </a:p>
          <a:p>
            <a:pPr lvl="3">
              <a:lnSpc>
                <a:spcPct val="100000"/>
              </a:lnSpc>
              <a:spcAft>
                <a:spcPts val="1200"/>
              </a:spcAft>
              <a:buClr>
                <a:srgbClr val="977E2E"/>
              </a:buClr>
              <a:buSzPct val="120000"/>
            </a:pPr>
            <a:r>
              <a:rPr lang="en-US" sz="2400" dirty="0">
                <a:solidFill>
                  <a:srgbClr val="0F4C76"/>
                </a:solidFill>
              </a:rPr>
              <a:t>National Judicial Opioid Initiative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F4C76"/>
                </a:solidFill>
              </a:rPr>
              <a:t>Evidence-Based Interventions</a:t>
            </a:r>
          </a:p>
          <a:p>
            <a:pPr lvl="3">
              <a:lnSpc>
                <a:spcPct val="100000"/>
              </a:lnSpc>
              <a:buClr>
                <a:srgbClr val="977E2E"/>
              </a:buClr>
              <a:buSzPct val="120000"/>
            </a:pPr>
            <a:r>
              <a:rPr lang="en-US" sz="2400" dirty="0">
                <a:solidFill>
                  <a:srgbClr val="0F4C76"/>
                </a:solidFill>
              </a:rPr>
              <a:t>Opioid Intervention Courts      </a:t>
            </a:r>
          </a:p>
          <a:p>
            <a:pPr lvl="3">
              <a:lnSpc>
                <a:spcPct val="100000"/>
              </a:lnSpc>
              <a:buClr>
                <a:srgbClr val="977E2E"/>
              </a:buClr>
              <a:buSzPct val="120000"/>
            </a:pPr>
            <a:r>
              <a:rPr lang="en-US" sz="2400" dirty="0">
                <a:solidFill>
                  <a:srgbClr val="0F4C76"/>
                </a:solidFill>
              </a:rPr>
              <a:t>Jail and Medication Assisted Treatment (MAT) </a:t>
            </a:r>
          </a:p>
          <a:p>
            <a:pPr lvl="3">
              <a:lnSpc>
                <a:spcPct val="100000"/>
              </a:lnSpc>
              <a:buClr>
                <a:srgbClr val="977E2E"/>
              </a:buClr>
              <a:buSzPct val="120000"/>
            </a:pPr>
            <a:r>
              <a:rPr lang="en-US" sz="2400" dirty="0">
                <a:solidFill>
                  <a:srgbClr val="0F4C76"/>
                </a:solidFill>
              </a:rPr>
              <a:t>Expand Access to MAT (CA)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F4C76"/>
                </a:solidFill>
              </a:rPr>
              <a:t>ICAOS Considerations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Regional Judicial Opioid Initiative</a:t>
            </a:r>
            <a:endParaRPr lang="en-US" b="1" dirty="0">
              <a:solidFill>
                <a:srgbClr val="0F4C7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69C5B0-5D18-D14C-B4B5-F378FFDC2503}"/>
              </a:ext>
            </a:extLst>
          </p:cNvPr>
          <p:cNvCxnSpPr/>
          <p:nvPr/>
        </p:nvCxnSpPr>
        <p:spPr>
          <a:xfrm>
            <a:off x="613954" y="6565900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17B5BF-A76B-8343-9ADA-E00BA53FA1EE}"/>
              </a:ext>
            </a:extLst>
          </p:cNvPr>
          <p:cNvCxnSpPr/>
          <p:nvPr/>
        </p:nvCxnSpPr>
        <p:spPr>
          <a:xfrm>
            <a:off x="613954" y="6235700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7824E-BE15-4249-B6A2-D8CDF7D2DF60}"/>
              </a:ext>
            </a:extLst>
          </p:cNvPr>
          <p:cNvSpPr/>
          <p:nvPr/>
        </p:nvSpPr>
        <p:spPr>
          <a:xfrm>
            <a:off x="753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C7CD0-344A-D348-86DF-9F2EBFA3DDF2}"/>
              </a:ext>
            </a:extLst>
          </p:cNvPr>
          <p:cNvSpPr/>
          <p:nvPr/>
        </p:nvSpPr>
        <p:spPr>
          <a:xfrm>
            <a:off x="1075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EAABC8-E164-B54E-97D9-D5179C6BF2D7}"/>
              </a:ext>
            </a:extLst>
          </p:cNvPr>
          <p:cNvSpPr/>
          <p:nvPr/>
        </p:nvSpPr>
        <p:spPr>
          <a:xfrm>
            <a:off x="1397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D9205-623E-4A45-93E1-D442511D35AD}"/>
              </a:ext>
            </a:extLst>
          </p:cNvPr>
          <p:cNvSpPr/>
          <p:nvPr/>
        </p:nvSpPr>
        <p:spPr>
          <a:xfrm>
            <a:off x="1718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72E7BA-D24F-0045-95F0-EBB3E6761105}"/>
              </a:ext>
            </a:extLst>
          </p:cNvPr>
          <p:cNvSpPr/>
          <p:nvPr/>
        </p:nvSpPr>
        <p:spPr>
          <a:xfrm>
            <a:off x="2048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2CCC5F-1AD5-6841-8C91-D69AB1DF979E}"/>
              </a:ext>
            </a:extLst>
          </p:cNvPr>
          <p:cNvSpPr/>
          <p:nvPr/>
        </p:nvSpPr>
        <p:spPr>
          <a:xfrm>
            <a:off x="23706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D52145-E321-484A-A43F-BE01FA99DE70}"/>
              </a:ext>
            </a:extLst>
          </p:cNvPr>
          <p:cNvSpPr/>
          <p:nvPr/>
        </p:nvSpPr>
        <p:spPr>
          <a:xfrm>
            <a:off x="2692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A1C477-7900-6A4F-8B0D-EBD267765D23}"/>
              </a:ext>
            </a:extLst>
          </p:cNvPr>
          <p:cNvSpPr/>
          <p:nvPr/>
        </p:nvSpPr>
        <p:spPr>
          <a:xfrm>
            <a:off x="30141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1CFAF6-1800-624F-BF7D-2A0AD4162E0F}"/>
              </a:ext>
            </a:extLst>
          </p:cNvPr>
          <p:cNvSpPr/>
          <p:nvPr/>
        </p:nvSpPr>
        <p:spPr>
          <a:xfrm>
            <a:off x="33358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EBCEB-59A9-1F46-B256-ECDBD3E117AB}"/>
              </a:ext>
            </a:extLst>
          </p:cNvPr>
          <p:cNvSpPr/>
          <p:nvPr/>
        </p:nvSpPr>
        <p:spPr>
          <a:xfrm>
            <a:off x="3657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026D03-3642-C14F-8C42-CDBAF781E4D5}"/>
              </a:ext>
            </a:extLst>
          </p:cNvPr>
          <p:cNvSpPr/>
          <p:nvPr/>
        </p:nvSpPr>
        <p:spPr>
          <a:xfrm>
            <a:off x="3979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9914F0-FDB2-594D-9347-53BEC931732A}"/>
              </a:ext>
            </a:extLst>
          </p:cNvPr>
          <p:cNvSpPr/>
          <p:nvPr/>
        </p:nvSpPr>
        <p:spPr>
          <a:xfrm>
            <a:off x="4309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7A2127-CBFF-0C44-BF44-CE6537E70AC6}"/>
              </a:ext>
            </a:extLst>
          </p:cNvPr>
          <p:cNvSpPr/>
          <p:nvPr/>
        </p:nvSpPr>
        <p:spPr>
          <a:xfrm>
            <a:off x="4631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CC836-1921-5A4D-9C30-231C3B796C36}"/>
              </a:ext>
            </a:extLst>
          </p:cNvPr>
          <p:cNvSpPr/>
          <p:nvPr/>
        </p:nvSpPr>
        <p:spPr>
          <a:xfrm>
            <a:off x="4953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142DC-7444-9349-98A3-D587E0B6D9C7}"/>
              </a:ext>
            </a:extLst>
          </p:cNvPr>
          <p:cNvSpPr/>
          <p:nvPr/>
        </p:nvSpPr>
        <p:spPr>
          <a:xfrm>
            <a:off x="5274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591FB-D099-8E43-985A-5022D5FE60FD}"/>
              </a:ext>
            </a:extLst>
          </p:cNvPr>
          <p:cNvSpPr/>
          <p:nvPr/>
        </p:nvSpPr>
        <p:spPr>
          <a:xfrm>
            <a:off x="5604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449DD2-AB60-B74F-BCCC-B4455895F386}"/>
              </a:ext>
            </a:extLst>
          </p:cNvPr>
          <p:cNvSpPr/>
          <p:nvPr/>
        </p:nvSpPr>
        <p:spPr>
          <a:xfrm>
            <a:off x="5926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8F8A95-53B5-4643-BE56-629C30A80026}"/>
              </a:ext>
            </a:extLst>
          </p:cNvPr>
          <p:cNvSpPr/>
          <p:nvPr/>
        </p:nvSpPr>
        <p:spPr>
          <a:xfrm>
            <a:off x="6248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FE1B9C-19D5-C840-8669-B261F67605B1}"/>
              </a:ext>
            </a:extLst>
          </p:cNvPr>
          <p:cNvSpPr/>
          <p:nvPr/>
        </p:nvSpPr>
        <p:spPr>
          <a:xfrm>
            <a:off x="6578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480A1C-2BC7-9B49-B1B1-BF0B6AFBFE4F}"/>
              </a:ext>
            </a:extLst>
          </p:cNvPr>
          <p:cNvSpPr/>
          <p:nvPr/>
        </p:nvSpPr>
        <p:spPr>
          <a:xfrm>
            <a:off x="6900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BD0454-3E38-C942-A600-C61C6C86BB84}"/>
              </a:ext>
            </a:extLst>
          </p:cNvPr>
          <p:cNvSpPr/>
          <p:nvPr/>
        </p:nvSpPr>
        <p:spPr>
          <a:xfrm>
            <a:off x="7222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05D7F9-178A-AB45-BCC1-4D92D6072176}"/>
              </a:ext>
            </a:extLst>
          </p:cNvPr>
          <p:cNvSpPr/>
          <p:nvPr/>
        </p:nvSpPr>
        <p:spPr>
          <a:xfrm>
            <a:off x="7543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5693B-B12C-404D-B4D1-F04A52314B20}"/>
              </a:ext>
            </a:extLst>
          </p:cNvPr>
          <p:cNvSpPr/>
          <p:nvPr/>
        </p:nvSpPr>
        <p:spPr>
          <a:xfrm>
            <a:off x="7865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67ACC9-AE60-4446-B570-43F383DD374C}"/>
              </a:ext>
            </a:extLst>
          </p:cNvPr>
          <p:cNvSpPr/>
          <p:nvPr/>
        </p:nvSpPr>
        <p:spPr>
          <a:xfrm>
            <a:off x="81872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F31F82-F321-7F4A-B7C8-09328685258A}"/>
              </a:ext>
            </a:extLst>
          </p:cNvPr>
          <p:cNvSpPr/>
          <p:nvPr/>
        </p:nvSpPr>
        <p:spPr>
          <a:xfrm>
            <a:off x="8509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99DEBE-88F1-D444-97D7-95ED222A5408}"/>
              </a:ext>
            </a:extLst>
          </p:cNvPr>
          <p:cNvSpPr/>
          <p:nvPr/>
        </p:nvSpPr>
        <p:spPr>
          <a:xfrm>
            <a:off x="88392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0ABC34-A1CB-094F-A0A4-DD96AFFF9201}"/>
              </a:ext>
            </a:extLst>
          </p:cNvPr>
          <p:cNvSpPr/>
          <p:nvPr/>
        </p:nvSpPr>
        <p:spPr>
          <a:xfrm>
            <a:off x="9160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7F4053-2D00-884A-9ADD-0BB8BDD54DA4}"/>
              </a:ext>
            </a:extLst>
          </p:cNvPr>
          <p:cNvSpPr/>
          <p:nvPr/>
        </p:nvSpPr>
        <p:spPr>
          <a:xfrm>
            <a:off x="9482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071375-260C-4D44-8828-7475DFCF070A}"/>
              </a:ext>
            </a:extLst>
          </p:cNvPr>
          <p:cNvSpPr/>
          <p:nvPr/>
        </p:nvSpPr>
        <p:spPr>
          <a:xfrm>
            <a:off x="9804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F071DD-CC8F-3F4B-B05C-19944461C717}"/>
              </a:ext>
            </a:extLst>
          </p:cNvPr>
          <p:cNvSpPr/>
          <p:nvPr/>
        </p:nvSpPr>
        <p:spPr>
          <a:xfrm>
            <a:off x="10126134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6A2756-A458-DC49-9E64-5E4DBE5F49FB}"/>
              </a:ext>
            </a:extLst>
          </p:cNvPr>
          <p:cNvSpPr/>
          <p:nvPr/>
        </p:nvSpPr>
        <p:spPr>
          <a:xfrm>
            <a:off x="104478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546E32-E2DA-954A-9E33-B1CEA56C040B}"/>
              </a:ext>
            </a:extLst>
          </p:cNvPr>
          <p:cNvSpPr/>
          <p:nvPr/>
        </p:nvSpPr>
        <p:spPr>
          <a:xfrm>
            <a:off x="10778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1EF1FD-840C-A34C-A6D9-1FDEABB28091}"/>
              </a:ext>
            </a:extLst>
          </p:cNvPr>
          <p:cNvSpPr/>
          <p:nvPr/>
        </p:nvSpPr>
        <p:spPr>
          <a:xfrm>
            <a:off x="11099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6F74D2-5A1F-9240-AF9B-A3EC219B23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4618" b="1405"/>
          <a:stretch/>
        </p:blipFill>
        <p:spPr>
          <a:xfrm>
            <a:off x="9327332" y="3990135"/>
            <a:ext cx="2864667" cy="28678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01D2EC-1D52-5F44-AA6C-D3BA24E759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0000"/>
          </a:blip>
          <a:srcRect t="8260"/>
          <a:stretch/>
        </p:blipFill>
        <p:spPr>
          <a:xfrm>
            <a:off x="6221120" y="-1"/>
            <a:ext cx="4878680" cy="447572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FE75E-5120-6245-B3A8-8CB32E21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4" y="1345480"/>
            <a:ext cx="10741780" cy="4801315"/>
          </a:xfrm>
        </p:spPr>
        <p:txBody>
          <a:bodyPr lIns="91440"/>
          <a:lstStyle/>
          <a:p>
            <a:r>
              <a:rPr lang="en-US" b="1" dirty="0">
                <a:solidFill>
                  <a:srgbClr val="0F4C76"/>
                </a:solidFill>
              </a:rPr>
              <a:t>Components</a:t>
            </a:r>
          </a:p>
          <a:p>
            <a:pPr marL="914400" lvl="1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Judicially-led effort</a:t>
            </a:r>
          </a:p>
          <a:p>
            <a:pPr marL="914400" lvl="1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Multistate</a:t>
            </a:r>
          </a:p>
          <a:p>
            <a:pPr marL="914400" lvl="1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Champions – Chief Justice of Supreme Court (and State Court Administrators)</a:t>
            </a:r>
          </a:p>
          <a:p>
            <a:pPr marL="914400" lvl="1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Recognition of effects (complexity/fatality) on:</a:t>
            </a:r>
          </a:p>
          <a:p>
            <a:pPr marL="1828800" lvl="3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Criminal dockets </a:t>
            </a:r>
          </a:p>
          <a:p>
            <a:pPr marL="1828800" lvl="3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Family Court dockets</a:t>
            </a:r>
          </a:p>
          <a:p>
            <a:pPr marL="914400" lvl="1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Courts are an active part of the solutions</a:t>
            </a:r>
          </a:p>
          <a:p>
            <a:pPr marL="914400" lvl="1" indent="-457200">
              <a:spcBef>
                <a:spcPts val="800"/>
              </a:spcBef>
              <a:buClr>
                <a:srgbClr val="977E2E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F4C76"/>
                </a:solidFill>
              </a:rPr>
              <a:t>Responses should be driven by data (when available)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46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Regional Judicial Opioid Initiatives</a:t>
            </a:r>
            <a:endParaRPr lang="en-US" b="1" dirty="0">
              <a:solidFill>
                <a:srgbClr val="0F4C76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69C5B0-5D18-D14C-B4B5-F378FFDC2503}"/>
              </a:ext>
            </a:extLst>
          </p:cNvPr>
          <p:cNvCxnSpPr/>
          <p:nvPr/>
        </p:nvCxnSpPr>
        <p:spPr>
          <a:xfrm>
            <a:off x="613954" y="6577775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17B5BF-A76B-8343-9ADA-E00BA53FA1EE}"/>
              </a:ext>
            </a:extLst>
          </p:cNvPr>
          <p:cNvCxnSpPr/>
          <p:nvPr/>
        </p:nvCxnSpPr>
        <p:spPr>
          <a:xfrm>
            <a:off x="613954" y="6235700"/>
            <a:ext cx="10881359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7824E-BE15-4249-B6A2-D8CDF7D2DF60}"/>
              </a:ext>
            </a:extLst>
          </p:cNvPr>
          <p:cNvSpPr/>
          <p:nvPr/>
        </p:nvSpPr>
        <p:spPr>
          <a:xfrm>
            <a:off x="753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C7CD0-344A-D348-86DF-9F2EBFA3DDF2}"/>
              </a:ext>
            </a:extLst>
          </p:cNvPr>
          <p:cNvSpPr/>
          <p:nvPr/>
        </p:nvSpPr>
        <p:spPr>
          <a:xfrm>
            <a:off x="1075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EAABC8-E164-B54E-97D9-D5179C6BF2D7}"/>
              </a:ext>
            </a:extLst>
          </p:cNvPr>
          <p:cNvSpPr/>
          <p:nvPr/>
        </p:nvSpPr>
        <p:spPr>
          <a:xfrm>
            <a:off x="1397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D9205-623E-4A45-93E1-D442511D35AD}"/>
              </a:ext>
            </a:extLst>
          </p:cNvPr>
          <p:cNvSpPr/>
          <p:nvPr/>
        </p:nvSpPr>
        <p:spPr>
          <a:xfrm>
            <a:off x="1718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72E7BA-D24F-0045-95F0-EBB3E6761105}"/>
              </a:ext>
            </a:extLst>
          </p:cNvPr>
          <p:cNvSpPr/>
          <p:nvPr/>
        </p:nvSpPr>
        <p:spPr>
          <a:xfrm>
            <a:off x="2048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2CCC5F-1AD5-6841-8C91-D69AB1DF979E}"/>
              </a:ext>
            </a:extLst>
          </p:cNvPr>
          <p:cNvSpPr/>
          <p:nvPr/>
        </p:nvSpPr>
        <p:spPr>
          <a:xfrm>
            <a:off x="23706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D52145-E321-484A-A43F-BE01FA99DE70}"/>
              </a:ext>
            </a:extLst>
          </p:cNvPr>
          <p:cNvSpPr/>
          <p:nvPr/>
        </p:nvSpPr>
        <p:spPr>
          <a:xfrm>
            <a:off x="2692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A1C477-7900-6A4F-8B0D-EBD267765D23}"/>
              </a:ext>
            </a:extLst>
          </p:cNvPr>
          <p:cNvSpPr/>
          <p:nvPr/>
        </p:nvSpPr>
        <p:spPr>
          <a:xfrm>
            <a:off x="30141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1CFAF6-1800-624F-BF7D-2A0AD4162E0F}"/>
              </a:ext>
            </a:extLst>
          </p:cNvPr>
          <p:cNvSpPr/>
          <p:nvPr/>
        </p:nvSpPr>
        <p:spPr>
          <a:xfrm>
            <a:off x="33358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EBCEB-59A9-1F46-B256-ECDBD3E117AB}"/>
              </a:ext>
            </a:extLst>
          </p:cNvPr>
          <p:cNvSpPr/>
          <p:nvPr/>
        </p:nvSpPr>
        <p:spPr>
          <a:xfrm>
            <a:off x="3657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026D03-3642-C14F-8C42-CDBAF781E4D5}"/>
              </a:ext>
            </a:extLst>
          </p:cNvPr>
          <p:cNvSpPr/>
          <p:nvPr/>
        </p:nvSpPr>
        <p:spPr>
          <a:xfrm>
            <a:off x="3979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9914F0-FDB2-594D-9347-53BEC931732A}"/>
              </a:ext>
            </a:extLst>
          </p:cNvPr>
          <p:cNvSpPr/>
          <p:nvPr/>
        </p:nvSpPr>
        <p:spPr>
          <a:xfrm>
            <a:off x="4309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7A2127-CBFF-0C44-BF44-CE6537E70AC6}"/>
              </a:ext>
            </a:extLst>
          </p:cNvPr>
          <p:cNvSpPr/>
          <p:nvPr/>
        </p:nvSpPr>
        <p:spPr>
          <a:xfrm>
            <a:off x="4631266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CC836-1921-5A4D-9C30-231C3B796C36}"/>
              </a:ext>
            </a:extLst>
          </p:cNvPr>
          <p:cNvSpPr/>
          <p:nvPr/>
        </p:nvSpPr>
        <p:spPr>
          <a:xfrm>
            <a:off x="4953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142DC-7444-9349-98A3-D587E0B6D9C7}"/>
              </a:ext>
            </a:extLst>
          </p:cNvPr>
          <p:cNvSpPr/>
          <p:nvPr/>
        </p:nvSpPr>
        <p:spPr>
          <a:xfrm>
            <a:off x="52747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C591FB-D099-8E43-985A-5022D5FE60FD}"/>
              </a:ext>
            </a:extLst>
          </p:cNvPr>
          <p:cNvSpPr/>
          <p:nvPr/>
        </p:nvSpPr>
        <p:spPr>
          <a:xfrm>
            <a:off x="5604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449DD2-AB60-B74F-BCCC-B4455895F386}"/>
              </a:ext>
            </a:extLst>
          </p:cNvPr>
          <p:cNvSpPr/>
          <p:nvPr/>
        </p:nvSpPr>
        <p:spPr>
          <a:xfrm>
            <a:off x="5926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8F8A95-53B5-4643-BE56-629C30A80026}"/>
              </a:ext>
            </a:extLst>
          </p:cNvPr>
          <p:cNvSpPr/>
          <p:nvPr/>
        </p:nvSpPr>
        <p:spPr>
          <a:xfrm>
            <a:off x="6248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FE1B9C-19D5-C840-8669-B261F67605B1}"/>
              </a:ext>
            </a:extLst>
          </p:cNvPr>
          <p:cNvSpPr/>
          <p:nvPr/>
        </p:nvSpPr>
        <p:spPr>
          <a:xfrm>
            <a:off x="65786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480A1C-2BC7-9B49-B1B1-BF0B6AFBFE4F}"/>
              </a:ext>
            </a:extLst>
          </p:cNvPr>
          <p:cNvSpPr/>
          <p:nvPr/>
        </p:nvSpPr>
        <p:spPr>
          <a:xfrm>
            <a:off x="69003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BD0454-3E38-C942-A600-C61C6C86BB84}"/>
              </a:ext>
            </a:extLst>
          </p:cNvPr>
          <p:cNvSpPr/>
          <p:nvPr/>
        </p:nvSpPr>
        <p:spPr>
          <a:xfrm>
            <a:off x="7222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05D7F9-178A-AB45-BCC1-4D92D6072176}"/>
              </a:ext>
            </a:extLst>
          </p:cNvPr>
          <p:cNvSpPr/>
          <p:nvPr/>
        </p:nvSpPr>
        <p:spPr>
          <a:xfrm>
            <a:off x="7543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5693B-B12C-404D-B4D1-F04A52314B20}"/>
              </a:ext>
            </a:extLst>
          </p:cNvPr>
          <p:cNvSpPr/>
          <p:nvPr/>
        </p:nvSpPr>
        <p:spPr>
          <a:xfrm>
            <a:off x="78655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67ACC9-AE60-4446-B570-43F383DD374C}"/>
              </a:ext>
            </a:extLst>
          </p:cNvPr>
          <p:cNvSpPr/>
          <p:nvPr/>
        </p:nvSpPr>
        <p:spPr>
          <a:xfrm>
            <a:off x="81872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F31F82-F321-7F4A-B7C8-09328685258A}"/>
              </a:ext>
            </a:extLst>
          </p:cNvPr>
          <p:cNvSpPr/>
          <p:nvPr/>
        </p:nvSpPr>
        <p:spPr>
          <a:xfrm>
            <a:off x="85090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99DEBE-88F1-D444-97D7-95ED222A5408}"/>
              </a:ext>
            </a:extLst>
          </p:cNvPr>
          <p:cNvSpPr/>
          <p:nvPr/>
        </p:nvSpPr>
        <p:spPr>
          <a:xfrm>
            <a:off x="88392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0ABC34-A1CB-094F-A0A4-DD96AFFF9201}"/>
              </a:ext>
            </a:extLst>
          </p:cNvPr>
          <p:cNvSpPr/>
          <p:nvPr/>
        </p:nvSpPr>
        <p:spPr>
          <a:xfrm>
            <a:off x="9160933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7F4053-2D00-884A-9ADD-0BB8BDD54DA4}"/>
              </a:ext>
            </a:extLst>
          </p:cNvPr>
          <p:cNvSpPr/>
          <p:nvPr/>
        </p:nvSpPr>
        <p:spPr>
          <a:xfrm>
            <a:off x="94826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071375-260C-4D44-8828-7475DFCF070A}"/>
              </a:ext>
            </a:extLst>
          </p:cNvPr>
          <p:cNvSpPr/>
          <p:nvPr/>
        </p:nvSpPr>
        <p:spPr>
          <a:xfrm>
            <a:off x="98044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F071DD-CC8F-3F4B-B05C-19944461C717}"/>
              </a:ext>
            </a:extLst>
          </p:cNvPr>
          <p:cNvSpPr/>
          <p:nvPr/>
        </p:nvSpPr>
        <p:spPr>
          <a:xfrm>
            <a:off x="10126134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6A2756-A458-DC49-9E64-5E4DBE5F49FB}"/>
              </a:ext>
            </a:extLst>
          </p:cNvPr>
          <p:cNvSpPr/>
          <p:nvPr/>
        </p:nvSpPr>
        <p:spPr>
          <a:xfrm>
            <a:off x="104478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546E32-E2DA-954A-9E33-B1CEA56C040B}"/>
              </a:ext>
            </a:extLst>
          </p:cNvPr>
          <p:cNvSpPr/>
          <p:nvPr/>
        </p:nvSpPr>
        <p:spPr>
          <a:xfrm>
            <a:off x="10778067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1EF1FD-840C-A34C-A6D9-1FDEABB28091}"/>
              </a:ext>
            </a:extLst>
          </p:cNvPr>
          <p:cNvSpPr/>
          <p:nvPr/>
        </p:nvSpPr>
        <p:spPr>
          <a:xfrm>
            <a:off x="11099800" y="6324600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6F74D2-5A1F-9240-AF9B-A3EC219B23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4618" b="1405"/>
          <a:stretch/>
        </p:blipFill>
        <p:spPr>
          <a:xfrm>
            <a:off x="9327332" y="3990135"/>
            <a:ext cx="2864667" cy="2867866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798ABD05-B944-DB40-A045-09640142B2F4}"/>
              </a:ext>
            </a:extLst>
          </p:cNvPr>
          <p:cNvSpPr txBox="1">
            <a:spLocks/>
          </p:cNvSpPr>
          <p:nvPr/>
        </p:nvSpPr>
        <p:spPr>
          <a:xfrm>
            <a:off x="2218266" y="5148222"/>
            <a:ext cx="7433734" cy="961636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val="0F4C7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Attention on areas around state boundary lines (access to treatment or services, data sharing, hot spots)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FE75E-5120-6245-B3A8-8CB32E21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64" y="1274611"/>
            <a:ext cx="2628641" cy="3837710"/>
          </a:xfrm>
        </p:spPr>
        <p:txBody>
          <a:bodyPr lIns="91440" numCol="1"/>
          <a:lstStyle/>
          <a:p>
            <a:pPr algn="r">
              <a:spcBef>
                <a:spcPts val="0"/>
              </a:spcBef>
              <a:spcAft>
                <a:spcPts val="900"/>
              </a:spcAft>
            </a:pPr>
            <a:r>
              <a:rPr lang="en-US" sz="3200" b="1" smtClean="0">
                <a:solidFill>
                  <a:srgbClr val="0F4C76"/>
                </a:solidFill>
              </a:rPr>
              <a:t>Appalachian/Midwestern </a:t>
            </a:r>
            <a:r>
              <a:rPr lang="en-US" sz="3200" b="1" dirty="0">
                <a:solidFill>
                  <a:srgbClr val="0F4C76"/>
                </a:solidFill>
              </a:rPr>
              <a:t>(2017)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Illinois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Indiana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Kentucky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Michigan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North Carolina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Ohio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Tennessee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West Virginia</a:t>
            </a:r>
          </a:p>
        </p:txBody>
      </p: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id="{D6EAE879-4829-F143-A030-BE867EBA09B4}"/>
              </a:ext>
            </a:extLst>
          </p:cNvPr>
          <p:cNvSpPr txBox="1">
            <a:spLocks/>
          </p:cNvSpPr>
          <p:nvPr/>
        </p:nvSpPr>
        <p:spPr>
          <a:xfrm>
            <a:off x="8740929" y="1397143"/>
            <a:ext cx="2628641" cy="3395370"/>
          </a:xfrm>
          <a:prstGeom prst="rect">
            <a:avLst/>
          </a:prstGeom>
        </p:spPr>
        <p:txBody>
          <a:bodyPr lIns="91440" numCol="1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3200" b="1" dirty="0">
                <a:solidFill>
                  <a:srgbClr val="0F4C76"/>
                </a:solidFill>
              </a:rPr>
              <a:t>New England (2019)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Massachusetts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Maine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New Hampshire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Rhode Island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F4C76"/>
                </a:solidFill>
              </a:rPr>
              <a:t>Vermont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2F0D87-1C61-284C-9D09-5200FAEDC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2220" y="1397143"/>
            <a:ext cx="5111163" cy="3625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2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04189" y="152400"/>
            <a:ext cx="3924300" cy="6553200"/>
          </a:xfrm>
          <a:prstGeom prst="rect">
            <a:avLst/>
          </a:prstGeom>
          <a:solidFill>
            <a:srgbClr val="1C29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2290" y="2609709"/>
            <a:ext cx="3848099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3500"/>
              </a:lnSpc>
            </a:pPr>
            <a:r>
              <a:rPr lang="en-US" sz="2500" b="1" dirty="0">
                <a:solidFill>
                  <a:prstClr val="white"/>
                </a:solidFill>
                <a:latin typeface="Arial"/>
                <a:cs typeface="Arial"/>
              </a:rPr>
              <a:t>Task Force Members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4388" y="3168509"/>
            <a:ext cx="3454401" cy="250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700"/>
              </a:lnSpc>
            </a:pPr>
            <a:r>
              <a:rPr lang="en-US" sz="2000" dirty="0">
                <a:solidFill>
                  <a:prstClr val="white"/>
                </a:solidFill>
                <a:latin typeface="Arial"/>
                <a:cs typeface="Arial"/>
              </a:rPr>
              <a:t>Members of the National Judicial Opioid Task Force convened in Indianapolis in June 2018. The Task Force includes representatives from 24 states, most of whom are pictured above.</a:t>
            </a:r>
          </a:p>
        </p:txBody>
      </p:sp>
      <p:pic>
        <p:nvPicPr>
          <p:cNvPr id="5" name="Picture 4" descr="njotf-handout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139700"/>
            <a:ext cx="7797800" cy="6571723"/>
          </a:xfrm>
          <a:prstGeom prst="rect">
            <a:avLst/>
          </a:prstGeom>
        </p:spPr>
      </p:pic>
      <p:pic>
        <p:nvPicPr>
          <p:cNvPr id="16" name="Picture 15" descr="Member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78" y="291592"/>
            <a:ext cx="3642394" cy="2083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1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89" y="6273800"/>
            <a:ext cx="12188825" cy="584199"/>
          </a:xfrm>
          <a:prstGeom prst="rect">
            <a:avLst/>
          </a:prstGeom>
          <a:solidFill>
            <a:srgbClr val="1C29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" y="6271182"/>
            <a:ext cx="12187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600" b="1" i="1" dirty="0" err="1">
                <a:solidFill>
                  <a:prstClr val="white"/>
                </a:solidFill>
                <a:latin typeface="Arial Bold Italic"/>
                <a:cs typeface="Arial Bold Italic"/>
              </a:rPr>
              <a:t>www.ncsc.org</a:t>
            </a:r>
            <a:r>
              <a:rPr lang="en-US" sz="2600" b="1" i="1" dirty="0">
                <a:solidFill>
                  <a:prstClr val="white"/>
                </a:solidFill>
                <a:latin typeface="Arial Bold Italic"/>
                <a:cs typeface="Arial Bold Italic"/>
              </a:rPr>
              <a:t>/opioids</a:t>
            </a:r>
          </a:p>
        </p:txBody>
      </p:sp>
      <p:pic>
        <p:nvPicPr>
          <p:cNvPr id="11" name="Picture 10" descr="National Judicial Logo Gold.jpg"/>
          <p:cNvPicPr>
            <a:picLocks noChangeAspect="1"/>
          </p:cNvPicPr>
          <p:nvPr/>
        </p:nvPicPr>
        <p:blipFill rotWithShape="1"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 r="18274"/>
          <a:stretch/>
        </p:blipFill>
        <p:spPr>
          <a:xfrm>
            <a:off x="5626102" y="0"/>
            <a:ext cx="6562725" cy="635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889" y="330201"/>
            <a:ext cx="11442699" cy="888999"/>
          </a:xfrm>
          <a:prstGeom prst="rect">
            <a:avLst/>
          </a:prstGeom>
          <a:solidFill>
            <a:srgbClr val="1C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688" y="423968"/>
            <a:ext cx="10642600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4500"/>
              </a:lnSpc>
            </a:pPr>
            <a:r>
              <a:rPr lang="en-US" sz="4000" b="1" dirty="0">
                <a:solidFill>
                  <a:prstClr val="white"/>
                </a:solidFill>
                <a:latin typeface="Arial Black"/>
                <a:cs typeface="Arial Black"/>
              </a:rPr>
              <a:t>Opioid Resource Center for Courts</a:t>
            </a:r>
            <a:endParaRPr lang="en-US" sz="4000" b="1" spc="-10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8" y="1397000"/>
            <a:ext cx="330200" cy="4660900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BCD89D-1C17-4797-B404-16499F2EC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40" y="1425689"/>
            <a:ext cx="5506449" cy="4619512"/>
          </a:xfrm>
          <a:prstGeom prst="rect">
            <a:avLst/>
          </a:prstGeom>
          <a:ln>
            <a:solidFill>
              <a:srgbClr val="1C3C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BC796F-E698-44FC-B1C2-391AE8FE9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597">
            <a:off x="7163846" y="1665685"/>
            <a:ext cx="2786613" cy="4337321"/>
          </a:xfrm>
          <a:prstGeom prst="rect">
            <a:avLst/>
          </a:prstGeom>
          <a:ln>
            <a:solidFill>
              <a:srgbClr val="1C3C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44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3" tgtFrame="&quot;_blank&quot;"/>
            <a:extLst>
              <a:ext uri="{FF2B5EF4-FFF2-40B4-BE49-F238E27FC236}">
                <a16:creationId xmlns:a16="http://schemas.microsoft.com/office/drawing/2014/main" id="{BC93740B-13C4-499D-9694-BC93113A48A3}"/>
              </a:ext>
            </a:extLst>
          </p:cNvPr>
          <p:cNvPicPr/>
          <p:nvPr/>
        </p:nvPicPr>
        <p:blipFill>
          <a:blip r:embed="rId4"/>
          <a:srcRect/>
          <a:stretch/>
        </p:blipFill>
        <p:spPr bwMode="auto">
          <a:xfrm rot="21352377">
            <a:off x="668623" y="1834156"/>
            <a:ext cx="1106424" cy="14356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https://www.ncsc.org/~/media/Images/Topics/Opioids%20and%20the%20Courts/NJOTF/Covers/JuvTraumacover230x297.ashx">
            <a:hlinkClick r:id="rId3" tgtFrame="&quot;_blank&quot;"/>
            <a:extLst>
              <a:ext uri="{FF2B5EF4-FFF2-40B4-BE49-F238E27FC236}">
                <a16:creationId xmlns:a16="http://schemas.microsoft.com/office/drawing/2014/main" id="{4BCF8E7F-0957-4948-935D-E2812BA6D04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6" y="4733239"/>
            <a:ext cx="1106424" cy="14356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589" y="6273800"/>
            <a:ext cx="12188825" cy="584199"/>
          </a:xfrm>
          <a:prstGeom prst="rect">
            <a:avLst/>
          </a:prstGeom>
          <a:solidFill>
            <a:srgbClr val="1C29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National Judicial Logo Gold.jpg"/>
          <p:cNvPicPr>
            <a:picLocks noChangeAspect="1"/>
          </p:cNvPicPr>
          <p:nvPr/>
        </p:nvPicPr>
        <p:blipFill rotWithShape="1">
          <a:blip r:embed="rId6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 r="18274"/>
          <a:stretch/>
        </p:blipFill>
        <p:spPr>
          <a:xfrm>
            <a:off x="5626102" y="0"/>
            <a:ext cx="6562725" cy="635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889" y="304800"/>
            <a:ext cx="11442699" cy="1384300"/>
          </a:xfrm>
          <a:prstGeom prst="rect">
            <a:avLst/>
          </a:prstGeom>
          <a:solidFill>
            <a:srgbClr val="1C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688" y="982769"/>
            <a:ext cx="10642600" cy="612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4000"/>
              </a:lnSpc>
            </a:pPr>
            <a:r>
              <a:rPr lang="en-US" sz="3600" b="1" dirty="0">
                <a:solidFill>
                  <a:prstClr val="white"/>
                </a:solidFill>
                <a:latin typeface="Arial Black"/>
                <a:cs typeface="Arial Black"/>
              </a:rPr>
              <a:t>NJOTF Tools and Resources for Courts</a:t>
            </a:r>
            <a:endParaRPr lang="en-US" sz="2400" spc="-100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8" y="1854200"/>
            <a:ext cx="317500" cy="4013200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8" y="6258482"/>
            <a:ext cx="12187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600" b="1" i="1" dirty="0" err="1">
                <a:solidFill>
                  <a:prstClr val="white"/>
                </a:solidFill>
                <a:latin typeface="Arial Bold Italic"/>
                <a:cs typeface="Arial Bold Italic"/>
              </a:rPr>
              <a:t>www.ncsc.org</a:t>
            </a:r>
            <a:r>
              <a:rPr lang="en-US" sz="2600" b="1" i="1" dirty="0">
                <a:solidFill>
                  <a:prstClr val="white"/>
                </a:solidFill>
                <a:latin typeface="Arial Bold Italic"/>
                <a:cs typeface="Arial Bold Italic"/>
              </a:rPr>
              <a:t>/opioids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2598738" y="-1915583"/>
            <a:ext cx="577850" cy="5022850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288" y="258869"/>
            <a:ext cx="3530600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4000"/>
              </a:lnSpc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/>
              </a:rPr>
              <a:t>Children and Families</a:t>
            </a:r>
            <a:endParaRPr lang="en-US" sz="2400" spc="-1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4C3BD-FE25-41F2-B191-38450C0D0A49}"/>
              </a:ext>
            </a:extLst>
          </p:cNvPr>
          <p:cNvSpPr txBox="1"/>
          <p:nvPr/>
        </p:nvSpPr>
        <p:spPr>
          <a:xfrm>
            <a:off x="2070681" y="4973697"/>
            <a:ext cx="3787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1F497D"/>
                </a:solidFill>
                <a:latin typeface="Arial"/>
                <a:cs typeface="Arial"/>
              </a:rPr>
              <a:t>Trauma, Substance Use, and Justice System Involved Children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Raises awareness of the impact the opioid epidemic has on children and families and shares examples of strategies courts have adopted to become more trauma-informed and trauma-responsive to youth and their families.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1E90E8-C087-4DD7-9DA6-D3D3C4EA02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210" y="2275250"/>
            <a:ext cx="1554480" cy="9144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hlinkClick r:id="rId8" tgtFrame="&quot;_blank&quot;"/>
            <a:extLst>
              <a:ext uri="{FF2B5EF4-FFF2-40B4-BE49-F238E27FC236}">
                <a16:creationId xmlns:a16="http://schemas.microsoft.com/office/drawing/2014/main" id="{A78D3E82-BD49-483F-8000-6C128582DF4C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 rot="437254">
            <a:off x="985982" y="2735126"/>
            <a:ext cx="1106424" cy="14356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35A86D-AE0F-463A-A6EE-9FD2CC516662}"/>
              </a:ext>
            </a:extLst>
          </p:cNvPr>
          <p:cNvSpPr txBox="1"/>
          <p:nvPr/>
        </p:nvSpPr>
        <p:spPr>
          <a:xfrm>
            <a:off x="7841474" y="1899243"/>
            <a:ext cx="35520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1F497D"/>
                </a:solidFill>
                <a:latin typeface="Arial"/>
                <a:cs typeface="Arial"/>
              </a:rPr>
              <a:t>The Court’s Role in Reshaping the Child Welfare System to Focus on Prevention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Takeaways from a National Judicial Opioid Task Force webinar featuring Jerry Milner and David Kelly from the Children’s Bureau of the Administration for Children and Families.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789ABE-1C91-4002-825C-4B57B1F55DAB}"/>
              </a:ext>
            </a:extLst>
          </p:cNvPr>
          <p:cNvSpPr txBox="1"/>
          <p:nvPr/>
        </p:nvSpPr>
        <p:spPr>
          <a:xfrm>
            <a:off x="7800195" y="3307884"/>
            <a:ext cx="38552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1F497D"/>
                </a:solidFill>
                <a:latin typeface="Arial"/>
                <a:cs typeface="Arial"/>
              </a:rPr>
              <a:t>Parent Partner Programs – Promising Practice to Keep Families Struggling with Substance Use Disorder Together 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Discusses how some states are using parent partner programs to improve reunification outcomes and foster increased trust and confidence in the child welfare and juvenile court systems.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13AF05-1642-4E32-92F9-2EC7E354607C}"/>
              </a:ext>
            </a:extLst>
          </p:cNvPr>
          <p:cNvSpPr txBox="1"/>
          <p:nvPr/>
        </p:nvSpPr>
        <p:spPr>
          <a:xfrm>
            <a:off x="7668345" y="4743273"/>
            <a:ext cx="38804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1F497D"/>
                </a:solidFill>
                <a:latin typeface="Arial"/>
                <a:cs typeface="Arial"/>
              </a:rPr>
              <a:t>Medication-Assisted Treatment for Adolescents with Opioid Use Disorder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Resource to educate justice system professionals about opioid use disorder, key issues surrounding medication-assisted treatment, the evidence that underlies treatment types, best practices, and legal implications.</a:t>
            </a:r>
          </a:p>
        </p:txBody>
      </p:sp>
      <p:pic>
        <p:nvPicPr>
          <p:cNvPr id="28" name="Picture 27" descr="https://www.ncsc.org/~/media/Images/Topics/Opioids%20and%20the%20Courts/NJOTF/Covers/MATforAdolescentscover230x298.ashx">
            <a:hlinkClick r:id="rId10" tgtFrame="&quot;_blank&quot;"/>
            <a:extLst>
              <a:ext uri="{FF2B5EF4-FFF2-40B4-BE49-F238E27FC236}">
                <a16:creationId xmlns:a16="http://schemas.microsoft.com/office/drawing/2014/main" id="{B29008B8-40D6-447D-8741-EBD4CE623B0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415">
            <a:off x="6393815" y="4403019"/>
            <a:ext cx="1107261" cy="14346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https://www.ncsc.org/~/media/Images/Topics/Opioids%20and%20the%20Courts/NJOTF/Covers/Parent%20Partner%20Programs%20cover%20230x297.ashx">
            <a:hlinkClick r:id="rId12" tgtFrame="&quot;_blank&quot;"/>
            <a:extLst>
              <a:ext uri="{FF2B5EF4-FFF2-40B4-BE49-F238E27FC236}">
                <a16:creationId xmlns:a16="http://schemas.microsoft.com/office/drawing/2014/main" id="{DEC21734-7F70-483F-A782-978B02FDB7BB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37">
            <a:off x="6534181" y="3178349"/>
            <a:ext cx="1106424" cy="14356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https://www.ncsc.org/~/media/Images/Topics/Opioids%20and%20the%20Courts/NJOTF/Covers/ChildWelfarePreventionFocus_cover230x297.ashx">
            <a:hlinkClick r:id="rId8" tgtFrame="&quot;_blank&quot;"/>
            <a:extLst>
              <a:ext uri="{FF2B5EF4-FFF2-40B4-BE49-F238E27FC236}">
                <a16:creationId xmlns:a16="http://schemas.microsoft.com/office/drawing/2014/main" id="{E8069CCF-EB6D-2445-B19D-6EF7BBD11DBD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019">
            <a:off x="6669126" y="1822957"/>
            <a:ext cx="1106424" cy="14356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hlinkClick r:id="rId3" tgtFrame="&quot;_blank&quot;"/>
            <a:extLst>
              <a:ext uri="{FF2B5EF4-FFF2-40B4-BE49-F238E27FC236}">
                <a16:creationId xmlns:a16="http://schemas.microsoft.com/office/drawing/2014/main" id="{1958C018-A771-7945-A445-5192695623BC}"/>
              </a:ext>
            </a:extLst>
          </p:cNvPr>
          <p:cNvPicPr/>
          <p:nvPr/>
        </p:nvPicPr>
        <p:blipFill>
          <a:blip r:embed="rId15"/>
          <a:srcRect/>
          <a:stretch/>
        </p:blipFill>
        <p:spPr bwMode="auto">
          <a:xfrm rot="20915123">
            <a:off x="617686" y="3735904"/>
            <a:ext cx="1106424" cy="14356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E684F6-75C9-5F42-A868-2598709C0DF0}"/>
              </a:ext>
            </a:extLst>
          </p:cNvPr>
          <p:cNvSpPr txBox="1"/>
          <p:nvPr/>
        </p:nvSpPr>
        <p:spPr>
          <a:xfrm>
            <a:off x="1855228" y="1862629"/>
            <a:ext cx="3955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Prenatal Substance Exposure: Improving Outcomes for Women and Infants 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guidance regarding how courts can help to improve outcomes for substance exposed infants and their families.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C6D7BA-B330-9A48-8479-F4FA033F1C98}"/>
              </a:ext>
            </a:extLst>
          </p:cNvPr>
          <p:cNvSpPr txBox="1"/>
          <p:nvPr/>
        </p:nvSpPr>
        <p:spPr>
          <a:xfrm>
            <a:off x="2216784" y="2749085"/>
            <a:ext cx="365375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Federal Funding Source for Court-Appointed Counsel in Child Protection Cases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Discusses how the new policy for Title IV-E funds promotes quality legal representation for parents and children in child welfare dependency cases.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9E5F54-BEF2-0642-81C6-24E039CAACAA}"/>
              </a:ext>
            </a:extLst>
          </p:cNvPr>
          <p:cNvSpPr txBox="1"/>
          <p:nvPr/>
        </p:nvSpPr>
        <p:spPr>
          <a:xfrm>
            <a:off x="2182972" y="3789005"/>
            <a:ext cx="407344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Pregnant Women with Opioid Use Disorder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the important evidence-based practices recommended in the Substance Abuse and Mental Health Services Administration’s (SAMHSA) latest and most comprehensive guidance regarding pregnant women with opioid use disorders.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99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ECA3381-D848-BD4C-ABC5-BBF43A9AFDC6}"/>
              </a:ext>
            </a:extLst>
          </p:cNvPr>
          <p:cNvSpPr/>
          <p:nvPr/>
        </p:nvSpPr>
        <p:spPr>
          <a:xfrm>
            <a:off x="2537096" y="929985"/>
            <a:ext cx="9654904" cy="4998030"/>
          </a:xfrm>
          <a:prstGeom prst="rect">
            <a:avLst/>
          </a:prstGeom>
          <a:solidFill>
            <a:srgbClr val="273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92DD166-A31A-DE40-80BC-65431B2CF40C}"/>
              </a:ext>
            </a:extLst>
          </p:cNvPr>
          <p:cNvSpPr/>
          <p:nvPr/>
        </p:nvSpPr>
        <p:spPr>
          <a:xfrm>
            <a:off x="822234" y="0"/>
            <a:ext cx="3911863" cy="6479174"/>
          </a:xfrm>
          <a:prstGeom prst="rect">
            <a:avLst/>
          </a:prstGeom>
          <a:gradFill>
            <a:gsLst>
              <a:gs pos="16000">
                <a:srgbClr val="977E2E"/>
              </a:gs>
              <a:gs pos="100000">
                <a:srgbClr val="977E2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3F008C-1C6E-1A40-8FB8-B2411E0AFC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9986" y="4048745"/>
            <a:ext cx="6592803" cy="14676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Survey of </a:t>
            </a:r>
            <a:br>
              <a:rPr lang="en-US" sz="4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ICAOS Stakeholders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E7E9E-B286-9243-9C01-04E4762D0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438" y="822171"/>
            <a:ext cx="3714194" cy="3714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232D73-3F94-4543-B021-B9BB227F9FCD}"/>
              </a:ext>
            </a:extLst>
          </p:cNvPr>
          <p:cNvCxnSpPr>
            <a:cxnSpLocks/>
          </p:cNvCxnSpPr>
          <p:nvPr/>
        </p:nvCxnSpPr>
        <p:spPr>
          <a:xfrm>
            <a:off x="5153079" y="5437726"/>
            <a:ext cx="6048694" cy="0"/>
          </a:xfrm>
          <a:prstGeom prst="line">
            <a:avLst/>
          </a:prstGeom>
          <a:ln w="34925">
            <a:solidFill>
              <a:srgbClr val="977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9184A70-D3AC-6040-9432-DC3522CFE744}"/>
              </a:ext>
            </a:extLst>
          </p:cNvPr>
          <p:cNvSpPr/>
          <p:nvPr/>
        </p:nvSpPr>
        <p:spPr>
          <a:xfrm>
            <a:off x="191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DA72-7D95-5149-8A69-B50ABBE743FF}"/>
              </a:ext>
            </a:extLst>
          </p:cNvPr>
          <p:cNvSpPr/>
          <p:nvPr/>
        </p:nvSpPr>
        <p:spPr>
          <a:xfrm>
            <a:off x="5135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2073C6-3AA9-5847-818E-605F970DE379}"/>
              </a:ext>
            </a:extLst>
          </p:cNvPr>
          <p:cNvSpPr/>
          <p:nvPr/>
        </p:nvSpPr>
        <p:spPr>
          <a:xfrm>
            <a:off x="835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2607FC-C47E-4B4A-9C75-8DA300E6E066}"/>
              </a:ext>
            </a:extLst>
          </p:cNvPr>
          <p:cNvSpPr/>
          <p:nvPr/>
        </p:nvSpPr>
        <p:spPr>
          <a:xfrm>
            <a:off x="11570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08B8FD-BE32-6749-8E73-74EA14C23680}"/>
              </a:ext>
            </a:extLst>
          </p:cNvPr>
          <p:cNvSpPr/>
          <p:nvPr/>
        </p:nvSpPr>
        <p:spPr>
          <a:xfrm>
            <a:off x="1487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DF73C9-9D39-E446-946A-8494F0875587}"/>
              </a:ext>
            </a:extLst>
          </p:cNvPr>
          <p:cNvSpPr/>
          <p:nvPr/>
        </p:nvSpPr>
        <p:spPr>
          <a:xfrm>
            <a:off x="18089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DB49C0-B903-184F-AAF6-3E1890F47E6F}"/>
              </a:ext>
            </a:extLst>
          </p:cNvPr>
          <p:cNvSpPr/>
          <p:nvPr/>
        </p:nvSpPr>
        <p:spPr>
          <a:xfrm>
            <a:off x="21306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C496E7-1E2B-B04D-B9E8-6DE68AF664C4}"/>
              </a:ext>
            </a:extLst>
          </p:cNvPr>
          <p:cNvSpPr/>
          <p:nvPr/>
        </p:nvSpPr>
        <p:spPr>
          <a:xfrm>
            <a:off x="24524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A17CCF-8234-C548-AD73-3D48F0BF13B5}"/>
              </a:ext>
            </a:extLst>
          </p:cNvPr>
          <p:cNvSpPr/>
          <p:nvPr/>
        </p:nvSpPr>
        <p:spPr>
          <a:xfrm>
            <a:off x="27741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575D8-6FE6-4D4E-8ED0-BCDE4FE95C16}"/>
              </a:ext>
            </a:extLst>
          </p:cNvPr>
          <p:cNvSpPr/>
          <p:nvPr/>
        </p:nvSpPr>
        <p:spPr>
          <a:xfrm>
            <a:off x="30958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89D6D6-8BCF-634A-B48E-9C2966350AE2}"/>
              </a:ext>
            </a:extLst>
          </p:cNvPr>
          <p:cNvSpPr/>
          <p:nvPr/>
        </p:nvSpPr>
        <p:spPr>
          <a:xfrm>
            <a:off x="34176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439966-0683-DB49-BD1F-90A6CB4AC21E}"/>
              </a:ext>
            </a:extLst>
          </p:cNvPr>
          <p:cNvSpPr/>
          <p:nvPr/>
        </p:nvSpPr>
        <p:spPr>
          <a:xfrm>
            <a:off x="3747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D13BED-2EC5-0544-86BF-20DC18B1F24B}"/>
              </a:ext>
            </a:extLst>
          </p:cNvPr>
          <p:cNvSpPr/>
          <p:nvPr/>
        </p:nvSpPr>
        <p:spPr>
          <a:xfrm>
            <a:off x="4069563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0272BA-65DA-A247-8350-84C0B7F78FF9}"/>
              </a:ext>
            </a:extLst>
          </p:cNvPr>
          <p:cNvSpPr/>
          <p:nvPr/>
        </p:nvSpPr>
        <p:spPr>
          <a:xfrm>
            <a:off x="4391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BB6A03-1061-E94B-BB66-022FBD4EE43D}"/>
              </a:ext>
            </a:extLst>
          </p:cNvPr>
          <p:cNvSpPr/>
          <p:nvPr/>
        </p:nvSpPr>
        <p:spPr>
          <a:xfrm>
            <a:off x="47130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ECAFC8-DA99-C84C-82CB-B1D8F3721562}"/>
              </a:ext>
            </a:extLst>
          </p:cNvPr>
          <p:cNvSpPr/>
          <p:nvPr/>
        </p:nvSpPr>
        <p:spPr>
          <a:xfrm>
            <a:off x="5043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C67DA5-F4DB-0F49-A480-D4CFDF321612}"/>
              </a:ext>
            </a:extLst>
          </p:cNvPr>
          <p:cNvSpPr/>
          <p:nvPr/>
        </p:nvSpPr>
        <p:spPr>
          <a:xfrm>
            <a:off x="53649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0D8933-247A-A944-9D8F-7DF785712B51}"/>
              </a:ext>
            </a:extLst>
          </p:cNvPr>
          <p:cNvSpPr/>
          <p:nvPr/>
        </p:nvSpPr>
        <p:spPr>
          <a:xfrm>
            <a:off x="56866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16FB71-06FA-CB46-AA9A-35AC9BEB4545}"/>
              </a:ext>
            </a:extLst>
          </p:cNvPr>
          <p:cNvSpPr/>
          <p:nvPr/>
        </p:nvSpPr>
        <p:spPr>
          <a:xfrm>
            <a:off x="60168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F63F34-E465-424A-AB42-637D993F9190}"/>
              </a:ext>
            </a:extLst>
          </p:cNvPr>
          <p:cNvSpPr/>
          <p:nvPr/>
        </p:nvSpPr>
        <p:spPr>
          <a:xfrm>
            <a:off x="63386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E3BF87-1DE4-414D-A8F8-6AD971904108}"/>
              </a:ext>
            </a:extLst>
          </p:cNvPr>
          <p:cNvSpPr/>
          <p:nvPr/>
        </p:nvSpPr>
        <p:spPr>
          <a:xfrm>
            <a:off x="66603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272F49-466F-BE40-AF75-87A70A6C24E4}"/>
              </a:ext>
            </a:extLst>
          </p:cNvPr>
          <p:cNvSpPr/>
          <p:nvPr/>
        </p:nvSpPr>
        <p:spPr>
          <a:xfrm>
            <a:off x="69820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EC46C8-6EA4-2742-B65F-62C464C02DDC}"/>
              </a:ext>
            </a:extLst>
          </p:cNvPr>
          <p:cNvSpPr/>
          <p:nvPr/>
        </p:nvSpPr>
        <p:spPr>
          <a:xfrm>
            <a:off x="73038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DF5F25-B44C-7841-8341-6E9C6ACC00A1}"/>
              </a:ext>
            </a:extLst>
          </p:cNvPr>
          <p:cNvSpPr/>
          <p:nvPr/>
        </p:nvSpPr>
        <p:spPr>
          <a:xfrm>
            <a:off x="762556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6827B6-C2B3-F747-A4DC-04D3D632134F}"/>
              </a:ext>
            </a:extLst>
          </p:cNvPr>
          <p:cNvSpPr/>
          <p:nvPr/>
        </p:nvSpPr>
        <p:spPr>
          <a:xfrm>
            <a:off x="79472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F71404-EC09-5144-AEE9-76D84B9C04E2}"/>
              </a:ext>
            </a:extLst>
          </p:cNvPr>
          <p:cNvSpPr/>
          <p:nvPr/>
        </p:nvSpPr>
        <p:spPr>
          <a:xfrm>
            <a:off x="827749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546729-37A5-1C48-81FF-B52D088C94F0}"/>
              </a:ext>
            </a:extLst>
          </p:cNvPr>
          <p:cNvSpPr/>
          <p:nvPr/>
        </p:nvSpPr>
        <p:spPr>
          <a:xfrm>
            <a:off x="859923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0870CB-12FF-664C-926D-4FC13E178121}"/>
              </a:ext>
            </a:extLst>
          </p:cNvPr>
          <p:cNvSpPr/>
          <p:nvPr/>
        </p:nvSpPr>
        <p:spPr>
          <a:xfrm>
            <a:off x="89311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B55EF7-5A02-DB49-A30A-8F56AF562CD8}"/>
              </a:ext>
            </a:extLst>
          </p:cNvPr>
          <p:cNvSpPr/>
          <p:nvPr/>
        </p:nvSpPr>
        <p:spPr>
          <a:xfrm>
            <a:off x="92528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BDADFA9-7166-C642-BD98-034DBC4B75B3}"/>
              </a:ext>
            </a:extLst>
          </p:cNvPr>
          <p:cNvSpPr/>
          <p:nvPr/>
        </p:nvSpPr>
        <p:spPr>
          <a:xfrm>
            <a:off x="95830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029FE77-DA4A-464C-8AA3-52F5A8527749}"/>
              </a:ext>
            </a:extLst>
          </p:cNvPr>
          <p:cNvSpPr/>
          <p:nvPr/>
        </p:nvSpPr>
        <p:spPr>
          <a:xfrm>
            <a:off x="990479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E7AFD8-1339-9B44-B32F-E5FD34E2DE6C}"/>
              </a:ext>
            </a:extLst>
          </p:cNvPr>
          <p:cNvSpPr/>
          <p:nvPr/>
        </p:nvSpPr>
        <p:spPr>
          <a:xfrm>
            <a:off x="102265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2C3D3E-504C-9748-82B2-9D21F149A6B8}"/>
              </a:ext>
            </a:extLst>
          </p:cNvPr>
          <p:cNvSpPr/>
          <p:nvPr/>
        </p:nvSpPr>
        <p:spPr>
          <a:xfrm>
            <a:off x="105482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2424A0-EBB4-7941-AB9F-3814F4B55EE7}"/>
              </a:ext>
            </a:extLst>
          </p:cNvPr>
          <p:cNvSpPr/>
          <p:nvPr/>
        </p:nvSpPr>
        <p:spPr>
          <a:xfrm>
            <a:off x="10869990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3CFF07-9A7A-AF4F-B6AB-1A064A6BA667}"/>
              </a:ext>
            </a:extLst>
          </p:cNvPr>
          <p:cNvSpPr/>
          <p:nvPr/>
        </p:nvSpPr>
        <p:spPr>
          <a:xfrm>
            <a:off x="11191724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20AF92-9AD7-CA44-883C-B6756843409C}"/>
              </a:ext>
            </a:extLst>
          </p:cNvPr>
          <p:cNvSpPr/>
          <p:nvPr/>
        </p:nvSpPr>
        <p:spPr>
          <a:xfrm>
            <a:off x="115134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A9BB16-6F3D-B147-948A-01E86F525B5E}"/>
              </a:ext>
            </a:extLst>
          </p:cNvPr>
          <p:cNvSpPr/>
          <p:nvPr/>
        </p:nvSpPr>
        <p:spPr>
          <a:xfrm>
            <a:off x="11843657" y="6585856"/>
            <a:ext cx="169333" cy="169333"/>
          </a:xfrm>
          <a:prstGeom prst="rect">
            <a:avLst/>
          </a:prstGeom>
          <a:solidFill>
            <a:srgbClr val="97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DBBFC1C-2250-F548-AB77-A6389AD9806C}"/>
              </a:ext>
            </a:extLst>
          </p:cNvPr>
          <p:cNvCxnSpPr>
            <a:cxnSpLocks/>
          </p:cNvCxnSpPr>
          <p:nvPr/>
        </p:nvCxnSpPr>
        <p:spPr>
          <a:xfrm>
            <a:off x="0" y="6840223"/>
            <a:ext cx="12192000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177A0D8-D070-4F45-9B2C-68B44B7FB01E}"/>
              </a:ext>
            </a:extLst>
          </p:cNvPr>
          <p:cNvCxnSpPr>
            <a:cxnSpLocks/>
          </p:cNvCxnSpPr>
          <p:nvPr/>
        </p:nvCxnSpPr>
        <p:spPr>
          <a:xfrm>
            <a:off x="0" y="6466597"/>
            <a:ext cx="12192000" cy="0"/>
          </a:xfrm>
          <a:prstGeom prst="line">
            <a:avLst/>
          </a:prstGeom>
          <a:ln w="25400">
            <a:solidFill>
              <a:srgbClr val="273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4782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3_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2170</Words>
  <Application>Microsoft Office PowerPoint</Application>
  <PresentationFormat>Widescreen</PresentationFormat>
  <Paragraphs>288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53" baseType="lpstr">
      <vt:lpstr>Arial</vt:lpstr>
      <vt:lpstr>Arial Black</vt:lpstr>
      <vt:lpstr>Arial Bold Italic</vt:lpstr>
      <vt:lpstr>Arial Narrow</vt:lpstr>
      <vt:lpstr>Arial Nova</vt:lpstr>
      <vt:lpstr>Bell MT</vt:lpstr>
      <vt:lpstr>Calibri</vt:lpstr>
      <vt:lpstr>Calibri Light</vt:lpstr>
      <vt:lpstr>Georgia</vt:lpstr>
      <vt:lpstr>Leelawadee UI</vt:lpstr>
      <vt:lpstr>LucidaGrande</vt:lpstr>
      <vt:lpstr>MS ??</vt:lpstr>
      <vt:lpstr>Palatino Linotype</vt:lpstr>
      <vt:lpstr>Roboto</vt:lpstr>
      <vt:lpstr>Roboto Condensed</vt:lpstr>
      <vt:lpstr>Times New Roman</vt:lpstr>
      <vt:lpstr>Verdana</vt:lpstr>
      <vt:lpstr>Wingdings</vt:lpstr>
      <vt:lpstr>Custom Design</vt:lpstr>
      <vt:lpstr>1_Retrospect</vt:lpstr>
      <vt:lpstr>3_Retrospect</vt:lpstr>
      <vt:lpstr>2_Retrospect</vt:lpstr>
      <vt:lpstr>Office Theme</vt:lpstr>
      <vt:lpstr>1_Office Theme</vt:lpstr>
      <vt:lpstr>1_Custom Design</vt:lpstr>
      <vt:lpstr>ICAOS Annual  Business Meeting Opioid Initiative Panel</vt:lpstr>
      <vt:lpstr>PowerPoint Presentation</vt:lpstr>
      <vt:lpstr>Today’s Objectives</vt:lpstr>
      <vt:lpstr>Regional Judicial Opioid Initiative</vt:lpstr>
      <vt:lpstr>Regional Judicial Opioid Initiatives</vt:lpstr>
      <vt:lpstr>PowerPoint Presentation</vt:lpstr>
      <vt:lpstr>PowerPoint Presentation</vt:lpstr>
      <vt:lpstr>PowerPoint Presentation</vt:lpstr>
      <vt:lpstr>Survey of  ICAOS Stakeholders</vt:lpstr>
      <vt:lpstr>RJOI / ICAOS Survey</vt:lpstr>
      <vt:lpstr>PowerPoint Presentation</vt:lpstr>
      <vt:lpstr>Evidence-Based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SHIFTING LANSCAPE OF SUBSTANCE USE TREATMENT </vt:lpstr>
      <vt:lpstr>PowerPoint Presentation</vt:lpstr>
      <vt:lpstr>CURRENT STATE </vt:lpstr>
      <vt:lpstr>PowerPoint Presentation</vt:lpstr>
      <vt:lpstr>REMEDIES FOR COURTS</vt:lpstr>
      <vt:lpstr>Donna Strugar-Fritsch Principal Health Management Associates dstrugarfritsch@healthmanagement.com 415-489-2027</vt:lpstr>
      <vt:lpstr>ICAOS Considerations</vt:lpstr>
      <vt:lpstr>ICAOS Considerations</vt:lpstr>
      <vt:lpstr>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Hanson, Beverly</dc:creator>
  <cp:lastModifiedBy>kterry</cp:lastModifiedBy>
  <cp:revision>61</cp:revision>
  <dcterms:created xsi:type="dcterms:W3CDTF">2019-09-30T15:45:08Z</dcterms:created>
  <dcterms:modified xsi:type="dcterms:W3CDTF">2019-11-13T18:10:03Z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037A4498-C317-40C1-8F4C-0B83345BC7B3</vt:lpwstr>
  </property>
  <property fmtid="{D5CDD505-2E9C-101B-9397-08002B2CF9AE}" pid="3" name="ArticulatePath">
    <vt:lpwstr>ICAOS Business Meeting - RJOI Presentation_10.8.19 v4</vt:lpwstr>
  </property>
</Properties>
</file>