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 id="2147483936" r:id="rId2"/>
    <p:sldMasterId id="2147483960" r:id="rId3"/>
    <p:sldMasterId id="2147483972" r:id="rId4"/>
  </p:sldMasterIdLst>
  <p:notesMasterIdLst>
    <p:notesMasterId r:id="rId39"/>
  </p:notesMasterIdLst>
  <p:sldIdLst>
    <p:sldId id="342" r:id="rId5"/>
    <p:sldId id="334" r:id="rId6"/>
    <p:sldId id="319" r:id="rId7"/>
    <p:sldId id="328" r:id="rId8"/>
    <p:sldId id="336" r:id="rId9"/>
    <p:sldId id="337" r:id="rId10"/>
    <p:sldId id="338" r:id="rId11"/>
    <p:sldId id="339" r:id="rId12"/>
    <p:sldId id="340" r:id="rId13"/>
    <p:sldId id="329" r:id="rId14"/>
    <p:sldId id="330" r:id="rId15"/>
    <p:sldId id="332" r:id="rId16"/>
    <p:sldId id="256" r:id="rId17"/>
    <p:sldId id="263" r:id="rId18"/>
    <p:sldId id="275" r:id="rId19"/>
    <p:sldId id="302" r:id="rId20"/>
    <p:sldId id="276" r:id="rId21"/>
    <p:sldId id="277" r:id="rId22"/>
    <p:sldId id="298" r:id="rId23"/>
    <p:sldId id="295" r:id="rId24"/>
    <p:sldId id="293" r:id="rId25"/>
    <p:sldId id="296" r:id="rId26"/>
    <p:sldId id="303" r:id="rId27"/>
    <p:sldId id="306" r:id="rId28"/>
    <p:sldId id="305" r:id="rId29"/>
    <p:sldId id="308" r:id="rId30"/>
    <p:sldId id="309" r:id="rId31"/>
    <p:sldId id="311" r:id="rId32"/>
    <p:sldId id="312" r:id="rId33"/>
    <p:sldId id="313" r:id="rId34"/>
    <p:sldId id="310" r:id="rId35"/>
    <p:sldId id="318" r:id="rId36"/>
    <p:sldId id="317" r:id="rId37"/>
    <p:sldId id="341"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00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varScale="1">
        <p:scale>
          <a:sx n="58" d="100"/>
          <a:sy n="58" d="100"/>
        </p:scale>
        <p:origin x="1526" y="53"/>
      </p:cViewPr>
      <p:guideLst>
        <p:guide orient="horz" pos="2160"/>
        <p:guide pos="2880"/>
      </p:guideLst>
    </p:cSldViewPr>
  </p:slideViewPr>
  <p:notesTextViewPr>
    <p:cViewPr>
      <p:scale>
        <a:sx n="75" d="100"/>
        <a:sy n="75" d="100"/>
      </p:scale>
      <p:origin x="0" y="0"/>
    </p:cViewPr>
  </p:notesTextViewPr>
  <p:sorterViewPr>
    <p:cViewPr>
      <p:scale>
        <a:sx n="100" d="100"/>
        <a:sy n="100" d="100"/>
      </p:scale>
      <p:origin x="0" y="-23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E8EF11-9420-4B6A-8CEB-5EA48ABDB2EF}" type="datetimeFigureOut">
              <a:rPr lang="en-US" smtClean="0"/>
              <a:pPr/>
              <a:t>9/14/2016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4BFABC-C9BF-438D-A77F-B351A84A38AC}" type="slidenum">
              <a:rPr lang="en-US" smtClean="0"/>
              <a:pPr/>
              <a:t>‹#›</a:t>
            </a:fld>
            <a:endParaRPr lang="en-US" dirty="0"/>
          </a:p>
        </p:txBody>
      </p:sp>
    </p:spTree>
    <p:extLst>
      <p:ext uri="{BB962C8B-B14F-4D97-AF65-F5344CB8AC3E}">
        <p14:creationId xmlns:p14="http://schemas.microsoft.com/office/powerpoint/2010/main" val="2305207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So based on this interest, my</a:t>
            </a:r>
            <a:r>
              <a:rPr lang="en-US" sz="1000" kern="1200" baseline="0" dirty="0" smtClean="0">
                <a:solidFill>
                  <a:schemeClr val="tx1"/>
                </a:solidFill>
                <a:effectLst/>
                <a:latin typeface="+mn-lt"/>
                <a:ea typeface="+mn-ea"/>
                <a:cs typeface="+mn-cs"/>
              </a:rPr>
              <a:t> proposal looks at, what has been accomplished, research-wise, in the field of corrections (EBPs) and ways in which these practices can be best sustained.</a:t>
            </a:r>
          </a:p>
          <a:p>
            <a:endParaRPr lang="en-US" sz="1000" kern="1200" dirty="0" smtClean="0">
              <a:solidFill>
                <a:schemeClr val="tx1"/>
              </a:solidFill>
              <a:effectLst/>
              <a:latin typeface="+mn-lt"/>
              <a:ea typeface="+mn-ea"/>
              <a:cs typeface="+mn-cs"/>
            </a:endParaRPr>
          </a:p>
          <a:p>
            <a:r>
              <a:rPr lang="en-US" sz="1000" b="1" kern="1200" dirty="0" smtClean="0">
                <a:solidFill>
                  <a:schemeClr val="tx1"/>
                </a:solidFill>
                <a:effectLst/>
                <a:latin typeface="+mn-lt"/>
                <a:ea typeface="+mn-ea"/>
                <a:cs typeface="+mn-cs"/>
              </a:rPr>
              <a:t>Research</a:t>
            </a:r>
            <a:r>
              <a:rPr lang="en-US" sz="1000" b="1" kern="1200" baseline="0" dirty="0" smtClean="0">
                <a:solidFill>
                  <a:schemeClr val="tx1"/>
                </a:solidFill>
                <a:effectLst/>
                <a:latin typeface="+mn-lt"/>
                <a:ea typeface="+mn-ea"/>
                <a:cs typeface="+mn-cs"/>
              </a:rPr>
              <a:t> </a:t>
            </a:r>
            <a:r>
              <a:rPr lang="en-US" sz="1000" b="1" kern="1200" dirty="0" smtClean="0">
                <a:solidFill>
                  <a:schemeClr val="tx1"/>
                </a:solidFill>
                <a:effectLst/>
                <a:latin typeface="+mn-lt"/>
                <a:ea typeface="+mn-ea"/>
                <a:cs typeface="+mn-cs"/>
              </a:rPr>
              <a:t>over the years has identified the “what works” in community supervision, though little attention is given as to “how” these strategies can be best translated into real-life settings, on a larger scale. </a:t>
            </a:r>
          </a:p>
          <a:p>
            <a:endParaRPr lang="en-US" sz="1000" b="1"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With correctional costs continuing to increase, it is important to understand how these strategies can be most effective and efficient with regard to correctional services, even after training has been provided to staff. Within the realm of community supervision, agencies across the country are attempting to implement evidence-based supervision practices. Research on these practices demonstrate its ability to reduce offender recidivism while providing offenders with “tools” to manage and cope with risky situations in addition to holding them accountable. </a:t>
            </a:r>
          </a:p>
          <a:p>
            <a:endParaRPr lang="en-US" sz="10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The training may be ideal, but the issue comes about when staff and agencies are to take what they have learned and use it in practice, or “real world” settings. Once the training is over, it is generally up to the staff within the agency to determine how to implement and maintain what is learned in trainings. Additionally, a survey in the field of human services out of the Institute of Medicine (2001) found that “human services typically are inconsistent, often ineffective, and sometimes  harmful to consumers” (</a:t>
            </a:r>
            <a:r>
              <a:rPr lang="en-US" sz="1000" kern="1200" dirty="0" err="1" smtClean="0">
                <a:solidFill>
                  <a:schemeClr val="tx1"/>
                </a:solidFill>
                <a:effectLst/>
                <a:latin typeface="+mn-lt"/>
                <a:ea typeface="+mn-ea"/>
                <a:cs typeface="+mn-cs"/>
              </a:rPr>
              <a:t>Fixsen</a:t>
            </a:r>
            <a:r>
              <a:rPr lang="en-US" sz="1000" kern="1200" dirty="0" smtClean="0">
                <a:solidFill>
                  <a:schemeClr val="tx1"/>
                </a:solidFill>
                <a:effectLst/>
                <a:latin typeface="+mn-lt"/>
                <a:ea typeface="+mn-ea"/>
                <a:cs typeface="+mn-cs"/>
              </a:rPr>
              <a:t>, Blasé, </a:t>
            </a:r>
            <a:r>
              <a:rPr lang="en-US" sz="1000" kern="1200" dirty="0" err="1" smtClean="0">
                <a:solidFill>
                  <a:schemeClr val="tx1"/>
                </a:solidFill>
                <a:effectLst/>
                <a:latin typeface="+mn-lt"/>
                <a:ea typeface="+mn-ea"/>
                <a:cs typeface="+mn-cs"/>
              </a:rPr>
              <a:t>Naoom</a:t>
            </a:r>
            <a:r>
              <a:rPr lang="en-US" sz="1000" kern="1200" dirty="0" smtClean="0">
                <a:solidFill>
                  <a:schemeClr val="tx1"/>
                </a:solidFill>
                <a:effectLst/>
                <a:latin typeface="+mn-lt"/>
                <a:ea typeface="+mn-ea"/>
                <a:cs typeface="+mn-cs"/>
              </a:rPr>
              <a:t>, &amp; Wallace, 2009, p. 531). </a:t>
            </a:r>
          </a:p>
          <a:p>
            <a:endParaRPr lang="en-US" sz="1000" kern="1200" dirty="0" smtClean="0">
              <a:solidFill>
                <a:schemeClr val="tx1"/>
              </a:solidFill>
              <a:effectLst/>
              <a:latin typeface="+mn-lt"/>
              <a:ea typeface="+mn-ea"/>
              <a:cs typeface="+mn-cs"/>
            </a:endParaRPr>
          </a:p>
          <a:p>
            <a:endParaRPr lang="en-US" sz="10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5CE8C4-90CE-B645-9F55-9B5D6473D22D}" type="slidenum">
              <a:rPr lang="en-US" smtClean="0"/>
              <a:t>3</a:t>
            </a:fld>
            <a:endParaRPr lang="en-US"/>
          </a:p>
        </p:txBody>
      </p:sp>
    </p:spTree>
    <p:extLst>
      <p:ext uri="{BB962C8B-B14F-4D97-AF65-F5344CB8AC3E}">
        <p14:creationId xmlns:p14="http://schemas.microsoft.com/office/powerpoint/2010/main" val="1674481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4BFABC-C9BF-438D-A77F-B351A84A38AC}" type="slidenum">
              <a:rPr lang="en-US" smtClean="0"/>
              <a:pPr/>
              <a:t>24</a:t>
            </a:fld>
            <a:endParaRPr lang="en-US" dirty="0"/>
          </a:p>
        </p:txBody>
      </p:sp>
    </p:spTree>
    <p:extLst>
      <p:ext uri="{BB962C8B-B14F-4D97-AF65-F5344CB8AC3E}">
        <p14:creationId xmlns:p14="http://schemas.microsoft.com/office/powerpoint/2010/main" val="2942447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4BFABC-C9BF-438D-A77F-B351A84A38AC}" type="slidenum">
              <a:rPr lang="en-US" smtClean="0"/>
              <a:pPr/>
              <a:t>25</a:t>
            </a:fld>
            <a:endParaRPr lang="en-US" dirty="0"/>
          </a:p>
        </p:txBody>
      </p:sp>
    </p:spTree>
    <p:extLst>
      <p:ext uri="{BB962C8B-B14F-4D97-AF65-F5344CB8AC3E}">
        <p14:creationId xmlns:p14="http://schemas.microsoft.com/office/powerpoint/2010/main" val="3194933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b="1" dirty="0" smtClean="0"/>
              <a:t>Will add more to this in</a:t>
            </a:r>
            <a:r>
              <a:rPr lang="en-US" b="1" baseline="0" dirty="0" smtClean="0"/>
              <a:t> the dissertation, not currently in my proposal to the extent of compilation of research in this capacity</a:t>
            </a:r>
          </a:p>
          <a:p>
            <a:pPr marL="171450" indent="-171450">
              <a:buFont typeface="Arial" charset="0"/>
              <a:buChar char="•"/>
            </a:pPr>
            <a:endParaRPr lang="en-US" baseline="0" dirty="0" smtClean="0"/>
          </a:p>
          <a:p>
            <a:pPr marL="171450" indent="-171450">
              <a:buFont typeface="Arial" charset="0"/>
              <a:buChar char="•"/>
            </a:pPr>
            <a:r>
              <a:rPr lang="en-US" baseline="0" dirty="0" smtClean="0"/>
              <a:t>Discuss how this fits into NIRN’s framework, but particular to community corrections settings.</a:t>
            </a:r>
          </a:p>
          <a:p>
            <a:pPr marL="171450" indent="-171450">
              <a:buFont typeface="Arial" charset="0"/>
              <a:buChar char="•"/>
            </a:pPr>
            <a:endParaRPr lang="en-US" baseline="0" dirty="0" smtClean="0"/>
          </a:p>
          <a:p>
            <a:pPr marL="171450" indent="-171450">
              <a:buFont typeface="Arial" charset="0"/>
              <a:buChar char="•"/>
            </a:pPr>
            <a:endParaRPr lang="en-US" baseline="0" dirty="0" smtClean="0"/>
          </a:p>
          <a:p>
            <a:pPr marL="171450" indent="-171450">
              <a:buFont typeface="Arial" charset="0"/>
              <a:buChar char="•"/>
            </a:pPr>
            <a:r>
              <a:rPr lang="en-US" baseline="0" dirty="0" smtClean="0"/>
              <a:t>Lead-in: Because little has been done, it is important to look at other research and resources that provide some insight into implementation and sustainability. NIRN’s framework provides that in the context of human services</a:t>
            </a:r>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7B5CE8C4-90CE-B645-9F55-9B5D6473D22D}" type="slidenum">
              <a:rPr lang="en-US" smtClean="0"/>
              <a:t>4</a:t>
            </a:fld>
            <a:endParaRPr lang="en-US"/>
          </a:p>
        </p:txBody>
      </p:sp>
    </p:spTree>
    <p:extLst>
      <p:ext uri="{BB962C8B-B14F-4D97-AF65-F5344CB8AC3E}">
        <p14:creationId xmlns:p14="http://schemas.microsoft.com/office/powerpoint/2010/main" val="691602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Implementation of evidence-based practices or models is a process that can take several years. </a:t>
            </a:r>
            <a:r>
              <a:rPr lang="en-US" sz="1000" kern="1200" dirty="0" err="1" smtClean="0">
                <a:solidFill>
                  <a:schemeClr val="tx1"/>
                </a:solidFill>
                <a:effectLst/>
                <a:latin typeface="+mn-lt"/>
                <a:ea typeface="+mn-ea"/>
                <a:cs typeface="+mn-cs"/>
              </a:rPr>
              <a:t>Fixsen</a:t>
            </a:r>
            <a:r>
              <a:rPr lang="en-US" sz="1000" kern="1200" dirty="0" smtClean="0">
                <a:solidFill>
                  <a:schemeClr val="tx1"/>
                </a:solidFill>
                <a:effectLst/>
                <a:latin typeface="+mn-lt"/>
                <a:ea typeface="+mn-ea"/>
                <a:cs typeface="+mn-cs"/>
              </a:rPr>
              <a:t> and colleagues (2009) identify six </a:t>
            </a:r>
            <a:r>
              <a:rPr lang="en-US" sz="1000" i="1" kern="1200" dirty="0" smtClean="0">
                <a:solidFill>
                  <a:schemeClr val="tx1"/>
                </a:solidFill>
                <a:effectLst/>
                <a:latin typeface="+mn-lt"/>
                <a:ea typeface="+mn-ea"/>
                <a:cs typeface="+mn-cs"/>
              </a:rPr>
              <a:t>functional stages of implementation </a:t>
            </a:r>
            <a:r>
              <a:rPr lang="en-US" sz="1000" kern="1200" dirty="0" smtClean="0">
                <a:solidFill>
                  <a:schemeClr val="tx1"/>
                </a:solidFill>
                <a:effectLst/>
                <a:latin typeface="+mn-lt"/>
                <a:ea typeface="+mn-ea"/>
                <a:cs typeface="+mn-cs"/>
              </a:rPr>
              <a:t>to help with incorporation of the intervention model components</a:t>
            </a:r>
            <a:r>
              <a:rPr lang="en-US" sz="1000" i="1" kern="1200" dirty="0" smtClean="0">
                <a:solidFill>
                  <a:schemeClr val="tx1"/>
                </a:solidFill>
                <a:effectLst/>
                <a:latin typeface="+mn-lt"/>
                <a:ea typeface="+mn-ea"/>
                <a:cs typeface="+mn-cs"/>
              </a:rPr>
              <a:t>:</a:t>
            </a:r>
            <a:r>
              <a:rPr lang="en-US" sz="1000" kern="1200" dirty="0" smtClean="0">
                <a:solidFill>
                  <a:schemeClr val="tx1"/>
                </a:solidFill>
                <a:effectLst/>
                <a:latin typeface="+mn-lt"/>
                <a:ea typeface="+mn-ea"/>
                <a:cs typeface="+mn-cs"/>
              </a:rPr>
              <a:t> </a:t>
            </a:r>
            <a:r>
              <a:rPr lang="en-US" sz="1000" i="1" kern="1200" dirty="0" smtClean="0">
                <a:solidFill>
                  <a:schemeClr val="tx1"/>
                </a:solidFill>
                <a:effectLst/>
                <a:latin typeface="+mn-lt"/>
                <a:ea typeface="+mn-ea"/>
                <a:cs typeface="+mn-cs"/>
              </a:rPr>
              <a:t>exploration, installation, initial implementation, full implementation, innovation, and sustainability</a:t>
            </a:r>
            <a:r>
              <a:rPr lang="en-US" sz="1000" kern="1200" dirty="0" smtClean="0">
                <a:solidFill>
                  <a:schemeClr val="tx1"/>
                </a:solidFill>
                <a:effectLst/>
                <a:latin typeface="+mn-lt"/>
                <a:ea typeface="+mn-ea"/>
                <a:cs typeface="+mn-cs"/>
              </a:rPr>
              <a:t>. Stages impact each other in complex manners and the stages are not necessarily linear. Each stage has a specific purpose in order to help increase success in implementation and future sustainability. Table 1 provides a brief overview of the functional stages of implementation.</a:t>
            </a:r>
          </a:p>
          <a:p>
            <a:endParaRPr lang="en-US" sz="1000" dirty="0" smtClean="0"/>
          </a:p>
          <a:p>
            <a:r>
              <a:rPr lang="en-US" sz="1000" b="1" kern="1200" dirty="0" smtClean="0">
                <a:solidFill>
                  <a:schemeClr val="tx1"/>
                </a:solidFill>
                <a:effectLst/>
                <a:latin typeface="+mn-lt"/>
                <a:ea typeface="+mn-ea"/>
                <a:cs typeface="+mn-cs"/>
              </a:rPr>
              <a:t> </a:t>
            </a:r>
            <a:endParaRPr lang="en-US" sz="1000" kern="1200" dirty="0" smtClean="0">
              <a:solidFill>
                <a:schemeClr val="tx1"/>
              </a:solidFill>
              <a:effectLst/>
              <a:latin typeface="+mn-lt"/>
              <a:ea typeface="+mn-ea"/>
              <a:cs typeface="+mn-cs"/>
            </a:endParaRPr>
          </a:p>
          <a:p>
            <a:r>
              <a:rPr lang="en-US" sz="1000" b="1" kern="1200" dirty="0" smtClean="0">
                <a:solidFill>
                  <a:schemeClr val="tx1"/>
                </a:solidFill>
                <a:effectLst/>
                <a:latin typeface="+mn-lt"/>
                <a:ea typeface="+mn-ea"/>
                <a:cs typeface="+mn-cs"/>
              </a:rPr>
              <a:t>Table 1. Overview of the Functional Stages of Implementation</a:t>
            </a:r>
            <a:endParaRPr lang="en-US" sz="1000" kern="1200" dirty="0" smtClean="0">
              <a:solidFill>
                <a:schemeClr val="tx1"/>
              </a:solidFill>
              <a:effectLst/>
              <a:latin typeface="+mn-lt"/>
              <a:ea typeface="+mn-ea"/>
              <a:cs typeface="+mn-cs"/>
            </a:endParaRPr>
          </a:p>
          <a:p>
            <a:r>
              <a:rPr lang="en-US" sz="1000" b="1" kern="1200" dirty="0" smtClean="0">
                <a:solidFill>
                  <a:schemeClr val="tx1"/>
                </a:solidFill>
                <a:effectLst/>
                <a:latin typeface="+mn-lt"/>
                <a:ea typeface="+mn-ea"/>
                <a:cs typeface="+mn-cs"/>
              </a:rPr>
              <a:t>__________________________________________________________________________________</a:t>
            </a:r>
            <a:endParaRPr lang="en-US" sz="1000" kern="1200" dirty="0" smtClean="0">
              <a:solidFill>
                <a:schemeClr val="tx1"/>
              </a:solidFill>
              <a:effectLst/>
              <a:latin typeface="+mn-lt"/>
              <a:ea typeface="+mn-ea"/>
              <a:cs typeface="+mn-cs"/>
            </a:endParaRPr>
          </a:p>
          <a:p>
            <a:r>
              <a:rPr lang="en-US" sz="1000" b="1" kern="1200" dirty="0" smtClean="0">
                <a:solidFill>
                  <a:schemeClr val="tx1"/>
                </a:solidFill>
                <a:effectLst/>
                <a:latin typeface="+mn-lt"/>
                <a:ea typeface="+mn-ea"/>
                <a:cs typeface="+mn-cs"/>
              </a:rPr>
              <a:t> </a:t>
            </a:r>
            <a:endParaRPr lang="en-US" sz="1000" kern="1200" dirty="0" smtClean="0">
              <a:solidFill>
                <a:schemeClr val="tx1"/>
              </a:solidFill>
              <a:effectLst/>
              <a:latin typeface="+mn-lt"/>
              <a:ea typeface="+mn-ea"/>
              <a:cs typeface="+mn-cs"/>
            </a:endParaRPr>
          </a:p>
          <a:p>
            <a:r>
              <a:rPr lang="en-US" sz="1000" b="1" kern="1200" dirty="0" smtClean="0">
                <a:solidFill>
                  <a:schemeClr val="tx1"/>
                </a:solidFill>
                <a:effectLst/>
                <a:latin typeface="+mn-lt"/>
                <a:ea typeface="+mn-ea"/>
                <a:cs typeface="+mn-cs"/>
              </a:rPr>
              <a:t>Exploration Stage</a:t>
            </a:r>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Acquisition of research and knowledge of program/practice options; staff and agency preparation and assembly of resources</a:t>
            </a:r>
          </a:p>
          <a:p>
            <a:r>
              <a:rPr lang="en-US" sz="1000" kern="1200" dirty="0" smtClean="0">
                <a:solidFill>
                  <a:schemeClr val="tx1"/>
                </a:solidFill>
                <a:effectLst/>
                <a:latin typeface="+mn-lt"/>
                <a:ea typeface="+mn-ea"/>
                <a:cs typeface="+mn-cs"/>
              </a:rPr>
              <a:t> </a:t>
            </a:r>
          </a:p>
          <a:p>
            <a:r>
              <a:rPr lang="en-US" sz="1000" b="1" kern="1200" dirty="0" smtClean="0">
                <a:solidFill>
                  <a:schemeClr val="tx1"/>
                </a:solidFill>
                <a:effectLst/>
                <a:latin typeface="+mn-lt"/>
                <a:ea typeface="+mn-ea"/>
                <a:cs typeface="+mn-cs"/>
              </a:rPr>
              <a:t>Installation Stage</a:t>
            </a:r>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Building capacity within the organization to begin program piloting, or implementation. Requires acquisition of funding, human resources, policies, reporting system framework, and outlining of expected outcomes</a:t>
            </a:r>
          </a:p>
          <a:p>
            <a:r>
              <a:rPr lang="en-US" sz="1000" kern="1200" dirty="0" smtClean="0">
                <a:solidFill>
                  <a:schemeClr val="tx1"/>
                </a:solidFill>
                <a:effectLst/>
                <a:latin typeface="+mn-lt"/>
                <a:ea typeface="+mn-ea"/>
                <a:cs typeface="+mn-cs"/>
              </a:rPr>
              <a:t> </a:t>
            </a:r>
          </a:p>
          <a:p>
            <a:r>
              <a:rPr lang="en-US" sz="1000" b="1" kern="1200" dirty="0" smtClean="0">
                <a:solidFill>
                  <a:schemeClr val="tx1"/>
                </a:solidFill>
                <a:effectLst/>
                <a:latin typeface="+mn-lt"/>
                <a:ea typeface="+mn-ea"/>
                <a:cs typeface="+mn-cs"/>
              </a:rPr>
              <a:t>Initial Implementation Stage</a:t>
            </a:r>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Incorporation of new changes for individuals and organization for beginning implementation. Uses data to make adjustments and helps to identify benchmarks</a:t>
            </a:r>
          </a:p>
          <a:p>
            <a:r>
              <a:rPr lang="en-US" sz="1000" kern="1200" dirty="0" smtClean="0">
                <a:solidFill>
                  <a:schemeClr val="tx1"/>
                </a:solidFill>
                <a:effectLst/>
                <a:latin typeface="+mn-lt"/>
                <a:ea typeface="+mn-ea"/>
                <a:cs typeface="+mn-cs"/>
              </a:rPr>
              <a:t> </a:t>
            </a:r>
          </a:p>
          <a:p>
            <a:r>
              <a:rPr lang="en-US" sz="1000" b="1" kern="1200" dirty="0" smtClean="0">
                <a:solidFill>
                  <a:schemeClr val="tx1"/>
                </a:solidFill>
                <a:effectLst/>
                <a:latin typeface="+mn-lt"/>
                <a:ea typeface="+mn-ea"/>
                <a:cs typeface="+mn-cs"/>
              </a:rPr>
              <a:t>Full Implementation Stage</a:t>
            </a:r>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Full capacity integration of initial implementation program/practice, with adjustments. Also incorporates innovation—making modifications, expansions, and refining of practices—all data driven</a:t>
            </a:r>
          </a:p>
          <a:p>
            <a:r>
              <a:rPr lang="en-US" sz="1000" kern="1200" dirty="0" smtClean="0">
                <a:solidFill>
                  <a:schemeClr val="tx1"/>
                </a:solidFill>
                <a:effectLst/>
                <a:latin typeface="+mn-lt"/>
                <a:ea typeface="+mn-ea"/>
                <a:cs typeface="+mn-cs"/>
              </a:rPr>
              <a:t> </a:t>
            </a:r>
          </a:p>
          <a:p>
            <a:r>
              <a:rPr lang="en-US" sz="1000" b="1" kern="1200" dirty="0" smtClean="0">
                <a:solidFill>
                  <a:schemeClr val="tx1"/>
                </a:solidFill>
                <a:effectLst/>
                <a:latin typeface="+mn-lt"/>
                <a:ea typeface="+mn-ea"/>
                <a:cs typeface="+mn-cs"/>
              </a:rPr>
              <a:t>Sustainability Stage</a:t>
            </a:r>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Maintaining the practice/program with fidelity in subsequent years; making sure there is continuation of funding, staff training, resources, and support. </a:t>
            </a:r>
          </a:p>
          <a:p>
            <a:endParaRPr lang="en-US" sz="1000" dirty="0"/>
          </a:p>
        </p:txBody>
      </p:sp>
      <p:sp>
        <p:nvSpPr>
          <p:cNvPr id="4" name="Slide Number Placeholder 3"/>
          <p:cNvSpPr>
            <a:spLocks noGrp="1"/>
          </p:cNvSpPr>
          <p:nvPr>
            <p:ph type="sldNum" sz="quarter" idx="10"/>
          </p:nvPr>
        </p:nvSpPr>
        <p:spPr/>
        <p:txBody>
          <a:bodyPr/>
          <a:lstStyle/>
          <a:p>
            <a:fld id="{7B5CE8C4-90CE-B645-9F55-9B5D6473D22D}" type="slidenum">
              <a:rPr lang="en-US" smtClean="0"/>
              <a:t>10</a:t>
            </a:fld>
            <a:endParaRPr lang="en-US"/>
          </a:p>
        </p:txBody>
      </p:sp>
    </p:spTree>
    <p:extLst>
      <p:ext uri="{BB962C8B-B14F-4D97-AF65-F5344CB8AC3E}">
        <p14:creationId xmlns:p14="http://schemas.microsoft.com/office/powerpoint/2010/main" val="1587422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Within the implementation framework (or stages) are implementation drivers. Implementation drivers assist organizations in their capacity to create “practice, program, and systems level changes needed to achieve improved population outcomes” (Bertram et al., 2013, p. 12). These are categorized into three types of drivers that work together to help the success of the stages of implementation and sustainability (Bertram et al., 2013). The three categories of drivers are competency drivers, organization drivers, and leadership drivers. Each of these drivers should be incorporated into the implementation framework identified above and are part of the organizational and individual level aspects of implementation and sustainability. These three categories of drivers work together in a compensatory and integrated fashion to increase fidelity (performance assessment), influencing consistent program implementation, and thus, improved outcomes (</a:t>
            </a:r>
            <a:r>
              <a:rPr lang="en-US" sz="1000" kern="1200" dirty="0" err="1" smtClean="0">
                <a:solidFill>
                  <a:schemeClr val="tx1"/>
                </a:solidFill>
                <a:effectLst/>
                <a:latin typeface="+mn-lt"/>
                <a:ea typeface="+mn-ea"/>
                <a:cs typeface="+mn-cs"/>
              </a:rPr>
              <a:t>Fixsen</a:t>
            </a:r>
            <a:r>
              <a:rPr lang="en-US" sz="1000" kern="1200" dirty="0" smtClean="0">
                <a:solidFill>
                  <a:schemeClr val="tx1"/>
                </a:solidFill>
                <a:effectLst/>
                <a:latin typeface="+mn-lt"/>
                <a:ea typeface="+mn-ea"/>
                <a:cs typeface="+mn-cs"/>
              </a:rPr>
              <a:t>, et al., 2009; </a:t>
            </a:r>
            <a:r>
              <a:rPr lang="en-US" sz="1000" kern="1200" dirty="0" err="1" smtClean="0">
                <a:solidFill>
                  <a:schemeClr val="tx1"/>
                </a:solidFill>
                <a:effectLst/>
                <a:latin typeface="+mn-lt"/>
                <a:ea typeface="+mn-ea"/>
                <a:cs typeface="+mn-cs"/>
              </a:rPr>
              <a:t>Fixsen</a:t>
            </a:r>
            <a:r>
              <a:rPr lang="en-US" sz="1000" kern="1200" dirty="0" smtClean="0">
                <a:solidFill>
                  <a:schemeClr val="tx1"/>
                </a:solidFill>
                <a:effectLst/>
                <a:latin typeface="+mn-lt"/>
                <a:ea typeface="+mn-ea"/>
                <a:cs typeface="+mn-cs"/>
              </a:rPr>
              <a:t> et al., 2005). Table 2 and provides a brief overview of implementation drivers.</a:t>
            </a:r>
          </a:p>
          <a:p>
            <a:endParaRPr lang="en-US" sz="1000" dirty="0" smtClean="0"/>
          </a:p>
          <a:p>
            <a:r>
              <a:rPr lang="en-US" sz="1000" b="1" i="1" kern="1200" dirty="0" smtClean="0">
                <a:solidFill>
                  <a:schemeClr val="tx1"/>
                </a:solidFill>
                <a:effectLst/>
                <a:latin typeface="+mn-lt"/>
                <a:ea typeface="+mn-ea"/>
                <a:cs typeface="+mn-cs"/>
              </a:rPr>
              <a:t>Competency Drivers</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Researchers identified</a:t>
            </a:r>
            <a:r>
              <a:rPr lang="en-US" sz="1000" i="1" kern="1200" dirty="0" smtClean="0">
                <a:solidFill>
                  <a:schemeClr val="tx1"/>
                </a:solidFill>
                <a:effectLst/>
                <a:latin typeface="+mn-lt"/>
                <a:ea typeface="+mn-ea"/>
                <a:cs typeface="+mn-cs"/>
              </a:rPr>
              <a:t> competency drivers</a:t>
            </a:r>
            <a:r>
              <a:rPr lang="en-US" sz="1000" kern="1200" dirty="0" smtClean="0">
                <a:solidFill>
                  <a:schemeClr val="tx1"/>
                </a:solidFill>
                <a:effectLst/>
                <a:latin typeface="+mn-lt"/>
                <a:ea typeface="+mn-ea"/>
                <a:cs typeface="+mn-cs"/>
              </a:rPr>
              <a:t> through review of the commonalities among successful implementation programs (</a:t>
            </a:r>
            <a:r>
              <a:rPr lang="en-US" sz="1000" kern="1200" dirty="0" err="1" smtClean="0">
                <a:solidFill>
                  <a:schemeClr val="tx1"/>
                </a:solidFill>
                <a:effectLst/>
                <a:latin typeface="+mn-lt"/>
                <a:ea typeface="+mn-ea"/>
                <a:cs typeface="+mn-cs"/>
              </a:rPr>
              <a:t>Fixsen</a:t>
            </a:r>
            <a:r>
              <a:rPr lang="en-US" sz="1000" kern="1200" dirty="0" smtClean="0">
                <a:solidFill>
                  <a:schemeClr val="tx1"/>
                </a:solidFill>
                <a:effectLst/>
                <a:latin typeface="+mn-lt"/>
                <a:ea typeface="+mn-ea"/>
                <a:cs typeface="+mn-cs"/>
              </a:rPr>
              <a:t> et al., 2009; </a:t>
            </a:r>
            <a:r>
              <a:rPr lang="en-US" sz="1000" kern="1200" dirty="0" err="1" smtClean="0">
                <a:solidFill>
                  <a:schemeClr val="tx1"/>
                </a:solidFill>
                <a:effectLst/>
                <a:latin typeface="+mn-lt"/>
                <a:ea typeface="+mn-ea"/>
                <a:cs typeface="+mn-cs"/>
              </a:rPr>
              <a:t>Fixsen</a:t>
            </a:r>
            <a:r>
              <a:rPr lang="en-US" sz="1000" kern="1200" dirty="0" smtClean="0">
                <a:solidFill>
                  <a:schemeClr val="tx1"/>
                </a:solidFill>
                <a:effectLst/>
                <a:latin typeface="+mn-lt"/>
                <a:ea typeface="+mn-ea"/>
                <a:cs typeface="+mn-cs"/>
              </a:rPr>
              <a:t> et al., 2005; Bertram et al., 2013). </a:t>
            </a:r>
            <a:r>
              <a:rPr lang="en-US" sz="1000" i="1" kern="1200" dirty="0" smtClean="0">
                <a:solidFill>
                  <a:schemeClr val="tx1"/>
                </a:solidFill>
                <a:effectLst/>
                <a:latin typeface="+mn-lt"/>
                <a:ea typeface="+mn-ea"/>
                <a:cs typeface="+mn-cs"/>
              </a:rPr>
              <a:t>Competency drivers</a:t>
            </a:r>
            <a:r>
              <a:rPr lang="en-US" sz="1000" kern="1200" dirty="0" smtClean="0">
                <a:solidFill>
                  <a:schemeClr val="tx1"/>
                </a:solidFill>
                <a:effectLst/>
                <a:latin typeface="+mn-lt"/>
                <a:ea typeface="+mn-ea"/>
                <a:cs typeface="+mn-cs"/>
              </a:rPr>
              <a:t> include staff selection, training, ongoing coaching and consultation, and staff performance assessment. These competency drivers are also vital to promoting competence and comfortability in implementing the program model. This helps increase fidelity to the program model and improved outcomes through implementation and sustainability (Bertram et al., 2013; </a:t>
            </a:r>
            <a:r>
              <a:rPr lang="en-US" sz="1000" kern="1200" dirty="0" err="1" smtClean="0">
                <a:solidFill>
                  <a:schemeClr val="tx1"/>
                </a:solidFill>
                <a:effectLst/>
                <a:latin typeface="+mn-lt"/>
                <a:ea typeface="+mn-ea"/>
                <a:cs typeface="+mn-cs"/>
              </a:rPr>
              <a:t>Fixsen</a:t>
            </a:r>
            <a:r>
              <a:rPr lang="en-US" sz="1000" kern="1200" dirty="0" smtClean="0">
                <a:solidFill>
                  <a:schemeClr val="tx1"/>
                </a:solidFill>
                <a:effectLst/>
                <a:latin typeface="+mn-lt"/>
                <a:ea typeface="+mn-ea"/>
                <a:cs typeface="+mn-cs"/>
              </a:rPr>
              <a:t> et al., 2009). As a whole, when analyzing these competency drivers, an organization can assess, recognize, and better rectify any administrative issues or concerns in addition to system level concerns that may affect model fidelity or targeted outcomes (Bertram et al., 2013). </a:t>
            </a:r>
          </a:p>
          <a:p>
            <a:endParaRPr lang="en-US" sz="1000" kern="1200" dirty="0" smtClean="0">
              <a:solidFill>
                <a:schemeClr val="tx1"/>
              </a:solidFill>
              <a:effectLst/>
              <a:latin typeface="+mn-lt"/>
              <a:ea typeface="+mn-ea"/>
              <a:cs typeface="+mn-cs"/>
            </a:endParaRPr>
          </a:p>
          <a:p>
            <a:r>
              <a:rPr lang="en-US" sz="1000" b="1" kern="1200" dirty="0" smtClean="0">
                <a:solidFill>
                  <a:schemeClr val="tx1"/>
                </a:solidFill>
                <a:effectLst/>
                <a:latin typeface="+mn-lt"/>
                <a:ea typeface="+mn-ea"/>
                <a:cs typeface="+mn-cs"/>
              </a:rPr>
              <a:t>Staff selection</a:t>
            </a:r>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Identification of individual(s) qualified to execute the evidence-based practice—trainers, coaches, line staff, evaluators, and administrators. </a:t>
            </a:r>
          </a:p>
          <a:p>
            <a:r>
              <a:rPr lang="en-US" sz="1000" kern="1200" dirty="0" smtClean="0">
                <a:solidFill>
                  <a:schemeClr val="tx1"/>
                </a:solidFill>
                <a:effectLst/>
                <a:latin typeface="+mn-lt"/>
                <a:ea typeface="+mn-ea"/>
                <a:cs typeface="+mn-cs"/>
              </a:rPr>
              <a:t>Includes education, experience, field knowledge, professional skills, common sense, sense of social justice, ethics, desire to learn and intervene, empathy, and appropriate judgment.</a:t>
            </a:r>
          </a:p>
          <a:p>
            <a:r>
              <a:rPr lang="en-US" sz="1000" kern="1200" dirty="0" smtClean="0">
                <a:solidFill>
                  <a:schemeClr val="tx1"/>
                </a:solidFill>
                <a:effectLst/>
                <a:latin typeface="+mn-lt"/>
                <a:ea typeface="+mn-ea"/>
                <a:cs typeface="+mn-cs"/>
              </a:rPr>
              <a:t> </a:t>
            </a:r>
          </a:p>
          <a:p>
            <a:r>
              <a:rPr lang="en-US" sz="1000" b="1" kern="1200" dirty="0" smtClean="0">
                <a:solidFill>
                  <a:schemeClr val="tx1"/>
                </a:solidFill>
                <a:effectLst/>
                <a:latin typeface="+mn-lt"/>
                <a:ea typeface="+mn-ea"/>
                <a:cs typeface="+mn-cs"/>
              </a:rPr>
              <a:t>Training</a:t>
            </a:r>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Consists of pre-service and in-service training, transferring knowledge in applying evidence-based practice to daily activities. </a:t>
            </a:r>
          </a:p>
          <a:p>
            <a:r>
              <a:rPr lang="en-US" sz="1000" kern="1200" dirty="0" smtClean="0">
                <a:solidFill>
                  <a:schemeClr val="tx1"/>
                </a:solidFill>
                <a:effectLst/>
                <a:latin typeface="+mn-lt"/>
                <a:ea typeface="+mn-ea"/>
                <a:cs typeface="+mn-cs"/>
              </a:rPr>
              <a:t>Introduces philosophy, values, scientific background, components, rationale, key practices, and opportunity for practice and feedback.</a:t>
            </a:r>
          </a:p>
          <a:p>
            <a:r>
              <a:rPr lang="en-US" sz="1000" kern="1200" dirty="0" smtClean="0">
                <a:solidFill>
                  <a:schemeClr val="tx1"/>
                </a:solidFill>
                <a:effectLst/>
                <a:latin typeface="+mn-lt"/>
                <a:ea typeface="+mn-ea"/>
                <a:cs typeface="+mn-cs"/>
              </a:rPr>
              <a:t> </a:t>
            </a:r>
          </a:p>
          <a:p>
            <a:r>
              <a:rPr lang="en-US" sz="1000" b="1" kern="1200" dirty="0" smtClean="0">
                <a:solidFill>
                  <a:schemeClr val="tx1"/>
                </a:solidFill>
                <a:effectLst/>
                <a:latin typeface="+mn-lt"/>
                <a:ea typeface="+mn-ea"/>
                <a:cs typeface="+mn-cs"/>
              </a:rPr>
              <a:t>Ongoing Coaching &amp; Consultation</a:t>
            </a:r>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Providing ongoing support and learning in using new concepts in daily activities. </a:t>
            </a:r>
          </a:p>
          <a:p>
            <a:r>
              <a:rPr lang="en-US" sz="1000" kern="1200" dirty="0" smtClean="0">
                <a:solidFill>
                  <a:schemeClr val="tx1"/>
                </a:solidFill>
                <a:effectLst/>
                <a:latin typeface="+mn-lt"/>
                <a:ea typeface="+mn-ea"/>
                <a:cs typeface="+mn-cs"/>
              </a:rPr>
              <a:t>Includes practice of skills, feedback, and support to increase competency and confidence in using concepts.</a:t>
            </a:r>
          </a:p>
          <a:p>
            <a:r>
              <a:rPr lang="en-US" sz="1000" b="1" kern="1200" dirty="0" smtClean="0">
                <a:solidFill>
                  <a:schemeClr val="tx1"/>
                </a:solidFill>
                <a:effectLst/>
                <a:latin typeface="+mn-lt"/>
                <a:ea typeface="+mn-ea"/>
                <a:cs typeface="+mn-cs"/>
              </a:rPr>
              <a:t>Staff Performance Assessment</a:t>
            </a:r>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Assessment of use, fidelity, and outcomes of concepts taught during training and ongoing coaching. </a:t>
            </a:r>
          </a:p>
          <a:p>
            <a:r>
              <a:rPr lang="en-US" sz="1000" kern="1200" dirty="0" smtClean="0">
                <a:solidFill>
                  <a:schemeClr val="tx1"/>
                </a:solidFill>
                <a:effectLst/>
                <a:latin typeface="+mn-lt"/>
                <a:ea typeface="+mn-ea"/>
                <a:cs typeface="+mn-cs"/>
              </a:rPr>
              <a:t> </a:t>
            </a:r>
          </a:p>
          <a:p>
            <a:r>
              <a:rPr lang="en-US" sz="1000" kern="1200" dirty="0" smtClean="0">
                <a:solidFill>
                  <a:schemeClr val="tx1"/>
                </a:solidFill>
                <a:effectLst/>
                <a:latin typeface="+mn-lt"/>
                <a:ea typeface="+mn-ea"/>
                <a:cs typeface="+mn-cs"/>
              </a:rPr>
              <a:t>Helps support effective, sustainable implementation by assessing program/practice fidelity; not purely for job retention and promotion.</a:t>
            </a:r>
          </a:p>
          <a:p>
            <a:endParaRPr lang="en-US" sz="1000" kern="1200" dirty="0" smtClean="0">
              <a:solidFill>
                <a:schemeClr val="tx1"/>
              </a:solidFill>
              <a:effectLst/>
              <a:latin typeface="+mn-lt"/>
              <a:ea typeface="+mn-ea"/>
              <a:cs typeface="+mn-cs"/>
            </a:endParaRPr>
          </a:p>
          <a:p>
            <a:r>
              <a:rPr lang="en-US" sz="1000" b="1" i="1" kern="1200" dirty="0" smtClean="0">
                <a:solidFill>
                  <a:schemeClr val="tx1"/>
                </a:solidFill>
                <a:effectLst/>
                <a:latin typeface="+mn-lt"/>
                <a:ea typeface="+mn-ea"/>
                <a:cs typeface="+mn-cs"/>
              </a:rPr>
              <a:t>Organization Drivers</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i="1" kern="1200" dirty="0" smtClean="0">
                <a:solidFill>
                  <a:schemeClr val="tx1"/>
                </a:solidFill>
                <a:effectLst/>
                <a:latin typeface="+mn-lt"/>
                <a:ea typeface="+mn-ea"/>
                <a:cs typeface="+mn-cs"/>
              </a:rPr>
              <a:t>Organization drivers</a:t>
            </a:r>
            <a:r>
              <a:rPr lang="en-US" sz="1000" kern="1200" dirty="0" smtClean="0">
                <a:solidFill>
                  <a:schemeClr val="tx1"/>
                </a:solidFill>
                <a:effectLst/>
                <a:latin typeface="+mn-lt"/>
                <a:ea typeface="+mn-ea"/>
                <a:cs typeface="+mn-cs"/>
              </a:rPr>
              <a:t> consist of decision support data systems, facilitative administrative supports, and system interventions (</a:t>
            </a:r>
            <a:r>
              <a:rPr lang="en-US" sz="1000" kern="1200" dirty="0" err="1" smtClean="0">
                <a:solidFill>
                  <a:schemeClr val="tx1"/>
                </a:solidFill>
                <a:effectLst/>
                <a:latin typeface="+mn-lt"/>
                <a:ea typeface="+mn-ea"/>
                <a:cs typeface="+mn-cs"/>
              </a:rPr>
              <a:t>Fixsen</a:t>
            </a:r>
            <a:r>
              <a:rPr lang="en-US" sz="1000" kern="1200" dirty="0" smtClean="0">
                <a:solidFill>
                  <a:schemeClr val="tx1"/>
                </a:solidFill>
                <a:effectLst/>
                <a:latin typeface="+mn-lt"/>
                <a:ea typeface="+mn-ea"/>
                <a:cs typeface="+mn-cs"/>
              </a:rPr>
              <a:t> et al., 2005; Bertram et al., 2013). It is important to consider organization drivers during the exploration stage in order to best identify organization and system readiness for change. </a:t>
            </a:r>
          </a:p>
          <a:p>
            <a:endParaRPr lang="en-US" sz="1000" kern="1200" dirty="0" smtClean="0">
              <a:solidFill>
                <a:schemeClr val="tx1"/>
              </a:solidFill>
              <a:effectLst/>
              <a:latin typeface="+mn-lt"/>
              <a:ea typeface="+mn-ea"/>
              <a:cs typeface="+mn-cs"/>
            </a:endParaRPr>
          </a:p>
          <a:p>
            <a:r>
              <a:rPr lang="en-US" sz="1000" b="1" kern="1200" dirty="0" smtClean="0">
                <a:solidFill>
                  <a:schemeClr val="tx1"/>
                </a:solidFill>
                <a:effectLst/>
                <a:latin typeface="+mn-lt"/>
                <a:ea typeface="+mn-ea"/>
                <a:cs typeface="+mn-cs"/>
              </a:rPr>
              <a:t>Decision Support Data Systems</a:t>
            </a:r>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Identification of key aspects to assess overall performance of the organization with regard to newly adopted evidence-based practice.</a:t>
            </a:r>
          </a:p>
          <a:p>
            <a:r>
              <a:rPr lang="en-US" sz="1000" kern="1200" dirty="0" smtClean="0">
                <a:solidFill>
                  <a:schemeClr val="tx1"/>
                </a:solidFill>
                <a:effectLst/>
                <a:latin typeface="+mn-lt"/>
                <a:ea typeface="+mn-ea"/>
                <a:cs typeface="+mn-cs"/>
              </a:rPr>
              <a:t>Includes measures of organizational fidelity, consumer outcomes, and quality improvement information. This helps assist policy and practice for continued improvement and success.</a:t>
            </a:r>
          </a:p>
          <a:p>
            <a:r>
              <a:rPr lang="en-US" sz="1000" kern="1200" dirty="0" smtClean="0">
                <a:solidFill>
                  <a:schemeClr val="tx1"/>
                </a:solidFill>
                <a:effectLst/>
                <a:latin typeface="+mn-lt"/>
                <a:ea typeface="+mn-ea"/>
                <a:cs typeface="+mn-cs"/>
              </a:rPr>
              <a:t> </a:t>
            </a:r>
          </a:p>
          <a:p>
            <a:r>
              <a:rPr lang="en-US" sz="1000" b="1" kern="1200" dirty="0" smtClean="0">
                <a:solidFill>
                  <a:schemeClr val="tx1"/>
                </a:solidFill>
                <a:effectLst/>
                <a:latin typeface="+mn-lt"/>
                <a:ea typeface="+mn-ea"/>
                <a:cs typeface="+mn-cs"/>
              </a:rPr>
              <a:t>Facilitative Administrative Supports</a:t>
            </a:r>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Attention is placed on organization’s policies, protocols, structures, culture, and climate for adjustments to these facets with staff needs.</a:t>
            </a:r>
          </a:p>
          <a:p>
            <a:r>
              <a:rPr lang="en-US" sz="1000" kern="1200" dirty="0" smtClean="0">
                <a:solidFill>
                  <a:schemeClr val="tx1"/>
                </a:solidFill>
                <a:effectLst/>
                <a:latin typeface="+mn-lt"/>
                <a:ea typeface="+mn-ea"/>
                <a:cs typeface="+mn-cs"/>
              </a:rPr>
              <a:t>Important for administration to consider what is needed in order to produce desired outcomes; uses feedback loops.</a:t>
            </a:r>
          </a:p>
          <a:p>
            <a:r>
              <a:rPr lang="en-US" sz="1000" kern="1200" dirty="0" smtClean="0">
                <a:solidFill>
                  <a:schemeClr val="tx1"/>
                </a:solidFill>
                <a:effectLst/>
                <a:latin typeface="+mn-lt"/>
                <a:ea typeface="+mn-ea"/>
                <a:cs typeface="+mn-cs"/>
              </a:rPr>
              <a:t> </a:t>
            </a:r>
          </a:p>
          <a:p>
            <a:r>
              <a:rPr lang="en-US" sz="1000" b="1" kern="1200" dirty="0" smtClean="0">
                <a:solidFill>
                  <a:schemeClr val="tx1"/>
                </a:solidFill>
                <a:effectLst/>
                <a:latin typeface="+mn-lt"/>
                <a:ea typeface="+mn-ea"/>
                <a:cs typeface="+mn-cs"/>
              </a:rPr>
              <a:t>System Interventions</a:t>
            </a:r>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Attention to the continually changing context of federal, state, organizational, and community-level factors and how socio-economic, political, and cultural concerns influence these changing contexts and environments.</a:t>
            </a:r>
          </a:p>
          <a:p>
            <a:r>
              <a:rPr lang="en-US" sz="1000" kern="1200" dirty="0" smtClean="0">
                <a:solidFill>
                  <a:schemeClr val="tx1"/>
                </a:solidFill>
                <a:effectLst/>
                <a:latin typeface="+mn-lt"/>
                <a:ea typeface="+mn-ea"/>
                <a:cs typeface="+mn-cs"/>
              </a:rPr>
              <a:t>Facilitative administration helps analyze system level factors to help with outcomes.</a:t>
            </a:r>
          </a:p>
          <a:p>
            <a:endParaRPr lang="en-US" sz="1000" dirty="0"/>
          </a:p>
        </p:txBody>
      </p:sp>
      <p:sp>
        <p:nvSpPr>
          <p:cNvPr id="4" name="Slide Number Placeholder 3"/>
          <p:cNvSpPr>
            <a:spLocks noGrp="1"/>
          </p:cNvSpPr>
          <p:nvPr>
            <p:ph type="sldNum" sz="quarter" idx="10"/>
          </p:nvPr>
        </p:nvSpPr>
        <p:spPr/>
        <p:txBody>
          <a:bodyPr/>
          <a:lstStyle/>
          <a:p>
            <a:fld id="{7B5CE8C4-90CE-B645-9F55-9B5D6473D22D}" type="slidenum">
              <a:rPr lang="en-US" smtClean="0"/>
              <a:t>11</a:t>
            </a:fld>
            <a:endParaRPr lang="en-US"/>
          </a:p>
        </p:txBody>
      </p:sp>
    </p:spTree>
    <p:extLst>
      <p:ext uri="{BB962C8B-B14F-4D97-AF65-F5344CB8AC3E}">
        <p14:creationId xmlns:p14="http://schemas.microsoft.com/office/powerpoint/2010/main" val="1236299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smtClean="0"/>
              <a:t>**Will add this to my dissertation</a:t>
            </a:r>
          </a:p>
          <a:p>
            <a:endParaRPr lang="en-US" sz="1000" dirty="0" smtClean="0"/>
          </a:p>
          <a:p>
            <a:r>
              <a:rPr lang="en-US" sz="1000" dirty="0" smtClean="0"/>
              <a:t>Developed</a:t>
            </a:r>
            <a:r>
              <a:rPr lang="en-US" sz="1000" baseline="0" dirty="0" smtClean="0"/>
              <a:t> from existing implementation literature and knowledge of the unique aspects of correctional settings (</a:t>
            </a:r>
            <a:r>
              <a:rPr lang="en-US" sz="1000" baseline="0" dirty="0" err="1" smtClean="0"/>
              <a:t>Belenko</a:t>
            </a:r>
            <a:r>
              <a:rPr lang="en-US" sz="1000" baseline="0" dirty="0" smtClean="0"/>
              <a:t> et al, 2008)</a:t>
            </a:r>
          </a:p>
          <a:p>
            <a:endParaRPr lang="en-US" sz="1000" baseline="0" dirty="0" smtClean="0"/>
          </a:p>
          <a:p>
            <a:r>
              <a:rPr lang="en-US" sz="1000" baseline="0" dirty="0" smtClean="0"/>
              <a:t>Though linear, each organization may start off at a different “place”</a:t>
            </a:r>
          </a:p>
          <a:p>
            <a:endParaRPr lang="en-US" sz="1000" baseline="0" dirty="0" smtClean="0"/>
          </a:p>
          <a:p>
            <a:r>
              <a:rPr lang="en-US" sz="1000" dirty="0" smtClean="0"/>
              <a:t>Taxman &amp; colleagues	</a:t>
            </a:r>
          </a:p>
          <a:p>
            <a:pPr lvl="1"/>
            <a:r>
              <a:rPr lang="en-US" sz="1000" dirty="0" smtClean="0"/>
              <a:t>Deal with confliction missions and goals</a:t>
            </a:r>
          </a:p>
          <a:p>
            <a:pPr lvl="1"/>
            <a:r>
              <a:rPr lang="en-US" sz="1000" dirty="0" smtClean="0"/>
              <a:t>EBPs need to be aligned into existing process and policies, requiring adaptations of the EBP or modifications in process</a:t>
            </a:r>
          </a:p>
          <a:p>
            <a:pPr lvl="1"/>
            <a:r>
              <a:rPr lang="en-US" sz="1000" dirty="0" smtClean="0"/>
              <a:t>Staff knowledge and skill development</a:t>
            </a:r>
          </a:p>
          <a:p>
            <a:pPr lvl="1"/>
            <a:r>
              <a:rPr lang="en-US" sz="1000" dirty="0" smtClean="0"/>
              <a:t>Enhancing feedback loops</a:t>
            </a:r>
          </a:p>
          <a:p>
            <a:endParaRPr lang="en-US" sz="1000" dirty="0" smtClean="0"/>
          </a:p>
          <a:p>
            <a:r>
              <a:rPr lang="en-US" sz="1000" b="1" dirty="0" smtClean="0"/>
              <a:t>CCTTM model</a:t>
            </a:r>
          </a:p>
          <a:p>
            <a:pPr lvl="1"/>
            <a:r>
              <a:rPr lang="en-US" sz="1000" dirty="0" smtClean="0"/>
              <a:t>1. knowledge development</a:t>
            </a:r>
          </a:p>
          <a:p>
            <a:pPr lvl="1"/>
            <a:r>
              <a:rPr lang="en-US" sz="1000" dirty="0" smtClean="0"/>
              <a:t>2. Foundation</a:t>
            </a:r>
          </a:p>
          <a:p>
            <a:pPr lvl="1"/>
            <a:r>
              <a:rPr lang="en-US" sz="1000" dirty="0" smtClean="0"/>
              <a:t>3. expectation setting</a:t>
            </a:r>
          </a:p>
          <a:p>
            <a:pPr lvl="1"/>
            <a:r>
              <a:rPr lang="en-US" sz="1000" dirty="0" smtClean="0"/>
              <a:t>4. Alignment</a:t>
            </a:r>
          </a:p>
          <a:p>
            <a:pPr lvl="1"/>
            <a:r>
              <a:rPr lang="en-US" sz="1000" dirty="0" smtClean="0"/>
              <a:t>5. Renovation </a:t>
            </a:r>
          </a:p>
          <a:p>
            <a:endParaRPr lang="en-US" sz="1000" dirty="0"/>
          </a:p>
        </p:txBody>
      </p:sp>
      <p:sp>
        <p:nvSpPr>
          <p:cNvPr id="4" name="Slide Number Placeholder 3"/>
          <p:cNvSpPr>
            <a:spLocks noGrp="1"/>
          </p:cNvSpPr>
          <p:nvPr>
            <p:ph type="sldNum" sz="quarter" idx="10"/>
          </p:nvPr>
        </p:nvSpPr>
        <p:spPr/>
        <p:txBody>
          <a:bodyPr/>
          <a:lstStyle/>
          <a:p>
            <a:fld id="{7B5CE8C4-90CE-B645-9F55-9B5D6473D22D}" type="slidenum">
              <a:rPr lang="en-US" smtClean="0"/>
              <a:t>12</a:t>
            </a:fld>
            <a:endParaRPr lang="en-US"/>
          </a:p>
        </p:txBody>
      </p:sp>
    </p:spTree>
    <p:extLst>
      <p:ext uri="{BB962C8B-B14F-4D97-AF65-F5344CB8AC3E}">
        <p14:creationId xmlns:p14="http://schemas.microsoft.com/office/powerpoint/2010/main" val="15223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4BFABC-C9BF-438D-A77F-B351A84A38AC}" type="slidenum">
              <a:rPr lang="en-US" smtClean="0"/>
              <a:pPr/>
              <a:t>14</a:t>
            </a:fld>
            <a:endParaRPr lang="en-US" dirty="0"/>
          </a:p>
        </p:txBody>
      </p:sp>
    </p:spTree>
    <p:extLst>
      <p:ext uri="{BB962C8B-B14F-4D97-AF65-F5344CB8AC3E}">
        <p14:creationId xmlns:p14="http://schemas.microsoft.com/office/powerpoint/2010/main" val="3194933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4BFABC-C9BF-438D-A77F-B351A84A38AC}" type="slidenum">
              <a:rPr lang="en-US" smtClean="0"/>
              <a:pPr/>
              <a:t>15</a:t>
            </a:fld>
            <a:endParaRPr lang="en-US" dirty="0"/>
          </a:p>
        </p:txBody>
      </p:sp>
    </p:spTree>
    <p:extLst>
      <p:ext uri="{BB962C8B-B14F-4D97-AF65-F5344CB8AC3E}">
        <p14:creationId xmlns:p14="http://schemas.microsoft.com/office/powerpoint/2010/main" val="3194933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4BFABC-C9BF-438D-A77F-B351A84A38AC}" type="slidenum">
              <a:rPr lang="en-US" smtClean="0"/>
              <a:pPr/>
              <a:t>17</a:t>
            </a:fld>
            <a:endParaRPr lang="en-US" dirty="0"/>
          </a:p>
        </p:txBody>
      </p:sp>
    </p:spTree>
    <p:extLst>
      <p:ext uri="{BB962C8B-B14F-4D97-AF65-F5344CB8AC3E}">
        <p14:creationId xmlns:p14="http://schemas.microsoft.com/office/powerpoint/2010/main" val="3194933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4BFABC-C9BF-438D-A77F-B351A84A38AC}" type="slidenum">
              <a:rPr lang="en-US" smtClean="0"/>
              <a:pPr/>
              <a:t>23</a:t>
            </a:fld>
            <a:endParaRPr lang="en-US" dirty="0"/>
          </a:p>
        </p:txBody>
      </p:sp>
    </p:spTree>
    <p:extLst>
      <p:ext uri="{BB962C8B-B14F-4D97-AF65-F5344CB8AC3E}">
        <p14:creationId xmlns:p14="http://schemas.microsoft.com/office/powerpoint/2010/main" val="3194933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48954A8-263B-3540-8BBB-D2F0FD5BB891}" type="slidenum">
              <a:rPr lang="en-US"/>
              <a:pPr/>
              <a:t>‹#›</a:t>
            </a:fld>
            <a:endParaRPr lang="en-US"/>
          </a:p>
        </p:txBody>
      </p:sp>
    </p:spTree>
    <p:extLst>
      <p:ext uri="{BB962C8B-B14F-4D97-AF65-F5344CB8AC3E}">
        <p14:creationId xmlns:p14="http://schemas.microsoft.com/office/powerpoint/2010/main" val="2637821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5C228B0-0352-C540-A93A-E04888F536F2}" type="slidenum">
              <a:rPr lang="en-US"/>
              <a:pPr/>
              <a:t>‹#›</a:t>
            </a:fld>
            <a:endParaRPr lang="en-US"/>
          </a:p>
        </p:txBody>
      </p:sp>
    </p:spTree>
    <p:extLst>
      <p:ext uri="{BB962C8B-B14F-4D97-AF65-F5344CB8AC3E}">
        <p14:creationId xmlns:p14="http://schemas.microsoft.com/office/powerpoint/2010/main" val="148626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2C15B5D-64A6-E54B-8C97-380DFA08CFCC}" type="slidenum">
              <a:rPr lang="en-US"/>
              <a:pPr/>
              <a:t>‹#›</a:t>
            </a:fld>
            <a:endParaRPr lang="en-US"/>
          </a:p>
        </p:txBody>
      </p:sp>
      <p:sp>
        <p:nvSpPr>
          <p:cNvPr id="7" name="Rounded Rectangle 6"/>
          <p:cNvSpPr/>
          <p:nvPr userDrawn="1"/>
        </p:nvSpPr>
        <p:spPr>
          <a:xfrm>
            <a:off x="7467600" y="6172200"/>
            <a:ext cx="14478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6648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954A8-263B-3540-8BBB-D2F0FD5BB891}" type="slidenum">
              <a:rPr lang="en-US" smtClean="0"/>
              <a:pPr/>
              <a:t>‹#›</a:t>
            </a:fld>
            <a:endParaRPr lang="en-US"/>
          </a:p>
        </p:txBody>
      </p:sp>
    </p:spTree>
    <p:extLst>
      <p:ext uri="{BB962C8B-B14F-4D97-AF65-F5344CB8AC3E}">
        <p14:creationId xmlns:p14="http://schemas.microsoft.com/office/powerpoint/2010/main" val="2805546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FA515F-8B40-9947-A452-2F98605612BB}" type="slidenum">
              <a:rPr lang="en-US" smtClean="0"/>
              <a:pPr/>
              <a:t>‹#›</a:t>
            </a:fld>
            <a:endParaRPr lang="en-US"/>
          </a:p>
        </p:txBody>
      </p:sp>
    </p:spTree>
    <p:extLst>
      <p:ext uri="{BB962C8B-B14F-4D97-AF65-F5344CB8AC3E}">
        <p14:creationId xmlns:p14="http://schemas.microsoft.com/office/powerpoint/2010/main" val="36679625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7A4BE-FE97-154A-B8EF-FA7FE3C51108}" type="slidenum">
              <a:rPr lang="en-US" smtClean="0"/>
              <a:pPr/>
              <a:t>‹#›</a:t>
            </a:fld>
            <a:endParaRPr lang="en-US"/>
          </a:p>
        </p:txBody>
      </p:sp>
    </p:spTree>
    <p:extLst>
      <p:ext uri="{BB962C8B-B14F-4D97-AF65-F5344CB8AC3E}">
        <p14:creationId xmlns:p14="http://schemas.microsoft.com/office/powerpoint/2010/main" val="30397334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4004F3-F345-A645-B290-9E3116F4761E}" type="slidenum">
              <a:rPr lang="en-US" smtClean="0"/>
              <a:pPr/>
              <a:t>‹#›</a:t>
            </a:fld>
            <a:endParaRPr lang="en-US"/>
          </a:p>
        </p:txBody>
      </p:sp>
    </p:spTree>
    <p:extLst>
      <p:ext uri="{BB962C8B-B14F-4D97-AF65-F5344CB8AC3E}">
        <p14:creationId xmlns:p14="http://schemas.microsoft.com/office/powerpoint/2010/main" val="22414581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5BBF7B-B7E7-F14A-93B9-DCB842E038FE}" type="slidenum">
              <a:rPr lang="en-US" smtClean="0"/>
              <a:pPr/>
              <a:t>‹#›</a:t>
            </a:fld>
            <a:endParaRPr lang="en-US"/>
          </a:p>
        </p:txBody>
      </p:sp>
    </p:spTree>
    <p:extLst>
      <p:ext uri="{BB962C8B-B14F-4D97-AF65-F5344CB8AC3E}">
        <p14:creationId xmlns:p14="http://schemas.microsoft.com/office/powerpoint/2010/main" val="1227365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2C6A61-2032-CB4F-875C-16C5F0EE431F}" type="slidenum">
              <a:rPr lang="en-US" smtClean="0"/>
              <a:pPr/>
              <a:t>‹#›</a:t>
            </a:fld>
            <a:endParaRPr lang="en-US"/>
          </a:p>
        </p:txBody>
      </p:sp>
    </p:spTree>
    <p:extLst>
      <p:ext uri="{BB962C8B-B14F-4D97-AF65-F5344CB8AC3E}">
        <p14:creationId xmlns:p14="http://schemas.microsoft.com/office/powerpoint/2010/main" val="2171103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B54B24-130A-E049-B197-654098C2CD29}" type="slidenum">
              <a:rPr lang="en-US" smtClean="0"/>
              <a:pPr/>
              <a:t>‹#›</a:t>
            </a:fld>
            <a:endParaRPr lang="en-US"/>
          </a:p>
        </p:txBody>
      </p:sp>
    </p:spTree>
    <p:extLst>
      <p:ext uri="{BB962C8B-B14F-4D97-AF65-F5344CB8AC3E}">
        <p14:creationId xmlns:p14="http://schemas.microsoft.com/office/powerpoint/2010/main" val="41307343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609B4A-20B4-F44F-A798-40BCD1FEAAEC}" type="slidenum">
              <a:rPr lang="en-US" smtClean="0"/>
              <a:pPr/>
              <a:t>‹#›</a:t>
            </a:fld>
            <a:endParaRPr lang="en-US"/>
          </a:p>
        </p:txBody>
      </p:sp>
    </p:spTree>
    <p:extLst>
      <p:ext uri="{BB962C8B-B14F-4D97-AF65-F5344CB8AC3E}">
        <p14:creationId xmlns:p14="http://schemas.microsoft.com/office/powerpoint/2010/main" val="714233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4FA515F-8B40-9947-A452-2F98605612BB}" type="slidenum">
              <a:rPr lang="en-US"/>
              <a:pPr/>
              <a:t>‹#›</a:t>
            </a:fld>
            <a:endParaRPr lang="en-US"/>
          </a:p>
        </p:txBody>
      </p:sp>
    </p:spTree>
    <p:extLst>
      <p:ext uri="{BB962C8B-B14F-4D97-AF65-F5344CB8AC3E}">
        <p14:creationId xmlns:p14="http://schemas.microsoft.com/office/powerpoint/2010/main" val="4791612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FCC203-C2F9-EC4B-8BDD-AAC60238BA9D}" type="slidenum">
              <a:rPr lang="en-US" smtClean="0"/>
              <a:pPr/>
              <a:t>‹#›</a:t>
            </a:fld>
            <a:endParaRPr lang="en-US"/>
          </a:p>
        </p:txBody>
      </p:sp>
    </p:spTree>
    <p:extLst>
      <p:ext uri="{BB962C8B-B14F-4D97-AF65-F5344CB8AC3E}">
        <p14:creationId xmlns:p14="http://schemas.microsoft.com/office/powerpoint/2010/main" val="26686843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C228B0-0352-C540-A93A-E04888F536F2}" type="slidenum">
              <a:rPr lang="en-US" smtClean="0"/>
              <a:pPr/>
              <a:t>‹#›</a:t>
            </a:fld>
            <a:endParaRPr lang="en-US"/>
          </a:p>
        </p:txBody>
      </p:sp>
    </p:spTree>
    <p:extLst>
      <p:ext uri="{BB962C8B-B14F-4D97-AF65-F5344CB8AC3E}">
        <p14:creationId xmlns:p14="http://schemas.microsoft.com/office/powerpoint/2010/main" val="11216407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15B5D-64A6-E54B-8C97-380DFA08CFCC}" type="slidenum">
              <a:rPr lang="en-US" smtClean="0"/>
              <a:pPr/>
              <a:t>‹#›</a:t>
            </a:fld>
            <a:endParaRPr lang="en-US"/>
          </a:p>
        </p:txBody>
      </p:sp>
    </p:spTree>
    <p:extLst>
      <p:ext uri="{BB962C8B-B14F-4D97-AF65-F5344CB8AC3E}">
        <p14:creationId xmlns:p14="http://schemas.microsoft.com/office/powerpoint/2010/main" val="34826273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4DBB1F-12C7-4F04-AF5A-846A1AF9D8E9}" type="datetimeFigureOut">
              <a:rPr lang="en-US" smtClean="0">
                <a:solidFill>
                  <a:prstClr val="black">
                    <a:tint val="75000"/>
                  </a:prstClr>
                </a:solidFill>
              </a:rPr>
              <a:pPr/>
              <a:t>9/14/2016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141EFD-29A8-486E-9A34-48652EE166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12414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4DBB1F-12C7-4F04-AF5A-846A1AF9D8E9}" type="datetimeFigureOut">
              <a:rPr lang="en-US" smtClean="0">
                <a:solidFill>
                  <a:prstClr val="black">
                    <a:tint val="75000"/>
                  </a:prstClr>
                </a:solidFill>
              </a:rPr>
              <a:pPr/>
              <a:t>9/14/2016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141EFD-29A8-486E-9A34-48652EE166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96215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4DBB1F-12C7-4F04-AF5A-846A1AF9D8E9}" type="datetimeFigureOut">
              <a:rPr lang="en-US" smtClean="0">
                <a:solidFill>
                  <a:prstClr val="black">
                    <a:tint val="75000"/>
                  </a:prstClr>
                </a:solidFill>
              </a:rPr>
              <a:pPr/>
              <a:t>9/14/2016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141EFD-29A8-486E-9A34-48652EE166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39579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4DBB1F-12C7-4F04-AF5A-846A1AF9D8E9}" type="datetimeFigureOut">
              <a:rPr lang="en-US" smtClean="0">
                <a:solidFill>
                  <a:prstClr val="black">
                    <a:tint val="75000"/>
                  </a:prstClr>
                </a:solidFill>
              </a:rPr>
              <a:pPr/>
              <a:t>9/14/2016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D141EFD-29A8-486E-9A34-48652EE166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51332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4DBB1F-12C7-4F04-AF5A-846A1AF9D8E9}" type="datetimeFigureOut">
              <a:rPr lang="en-US" smtClean="0">
                <a:solidFill>
                  <a:prstClr val="black">
                    <a:tint val="75000"/>
                  </a:prstClr>
                </a:solidFill>
              </a:rPr>
              <a:pPr/>
              <a:t>9/14/2016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D141EFD-29A8-486E-9A34-48652EE166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76514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4DBB1F-12C7-4F04-AF5A-846A1AF9D8E9}" type="datetimeFigureOut">
              <a:rPr lang="en-US" smtClean="0">
                <a:solidFill>
                  <a:prstClr val="black">
                    <a:tint val="75000"/>
                  </a:prstClr>
                </a:solidFill>
              </a:rPr>
              <a:pPr/>
              <a:t>9/14/2016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D141EFD-29A8-486E-9A34-48652EE166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41142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4DBB1F-12C7-4F04-AF5A-846A1AF9D8E9}" type="datetimeFigureOut">
              <a:rPr lang="en-US" smtClean="0">
                <a:solidFill>
                  <a:prstClr val="black">
                    <a:tint val="75000"/>
                  </a:prstClr>
                </a:solidFill>
              </a:rPr>
              <a:pPr/>
              <a:t>9/14/2016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D141EFD-29A8-486E-9A34-48652EE166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1502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127A4BE-FE97-154A-B8EF-FA7FE3C51108}" type="slidenum">
              <a:rPr lang="en-US"/>
              <a:pPr/>
              <a:t>‹#›</a:t>
            </a:fld>
            <a:endParaRPr lang="en-US"/>
          </a:p>
        </p:txBody>
      </p:sp>
    </p:spTree>
    <p:extLst>
      <p:ext uri="{BB962C8B-B14F-4D97-AF65-F5344CB8AC3E}">
        <p14:creationId xmlns:p14="http://schemas.microsoft.com/office/powerpoint/2010/main" val="14449088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4DBB1F-12C7-4F04-AF5A-846A1AF9D8E9}" type="datetimeFigureOut">
              <a:rPr lang="en-US" smtClean="0">
                <a:solidFill>
                  <a:prstClr val="black">
                    <a:tint val="75000"/>
                  </a:prstClr>
                </a:solidFill>
              </a:rPr>
              <a:pPr/>
              <a:t>9/14/2016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D141EFD-29A8-486E-9A34-48652EE166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86646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4DBB1F-12C7-4F04-AF5A-846A1AF9D8E9}" type="datetimeFigureOut">
              <a:rPr lang="en-US" smtClean="0">
                <a:solidFill>
                  <a:prstClr val="black">
                    <a:tint val="75000"/>
                  </a:prstClr>
                </a:solidFill>
              </a:rPr>
              <a:pPr/>
              <a:t>9/14/2016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D141EFD-29A8-486E-9A34-48652EE166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40650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4DBB1F-12C7-4F04-AF5A-846A1AF9D8E9}" type="datetimeFigureOut">
              <a:rPr lang="en-US" smtClean="0">
                <a:solidFill>
                  <a:prstClr val="black">
                    <a:tint val="75000"/>
                  </a:prstClr>
                </a:solidFill>
              </a:rPr>
              <a:pPr/>
              <a:t>9/14/2016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141EFD-29A8-486E-9A34-48652EE166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99710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4DBB1F-12C7-4F04-AF5A-846A1AF9D8E9}" type="datetimeFigureOut">
              <a:rPr lang="en-US" smtClean="0">
                <a:solidFill>
                  <a:prstClr val="black">
                    <a:tint val="75000"/>
                  </a:prstClr>
                </a:solidFill>
              </a:rPr>
              <a:pPr/>
              <a:t>9/14/2016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141EFD-29A8-486E-9A34-48652EE166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012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4DBB1F-12C7-4F04-AF5A-846A1AF9D8E9}" type="datetimeFigureOut">
              <a:rPr lang="en-US" smtClean="0">
                <a:solidFill>
                  <a:prstClr val="black">
                    <a:tint val="75000"/>
                  </a:prstClr>
                </a:solidFill>
              </a:rPr>
              <a:pPr/>
              <a:t>9/14/2016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141EFD-29A8-486E-9A34-48652EE166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06838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4DBB1F-12C7-4F04-AF5A-846A1AF9D8E9}" type="datetimeFigureOut">
              <a:rPr lang="en-US" smtClean="0">
                <a:solidFill>
                  <a:prstClr val="black">
                    <a:tint val="75000"/>
                  </a:prstClr>
                </a:solidFill>
              </a:rPr>
              <a:pPr/>
              <a:t>9/14/2016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141EFD-29A8-486E-9A34-48652EE166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52350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4DBB1F-12C7-4F04-AF5A-846A1AF9D8E9}" type="datetimeFigureOut">
              <a:rPr lang="en-US" smtClean="0">
                <a:solidFill>
                  <a:prstClr val="black">
                    <a:tint val="75000"/>
                  </a:prstClr>
                </a:solidFill>
              </a:rPr>
              <a:pPr/>
              <a:t>9/14/2016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141EFD-29A8-486E-9A34-48652EE166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03323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4DBB1F-12C7-4F04-AF5A-846A1AF9D8E9}" type="datetimeFigureOut">
              <a:rPr lang="en-US" smtClean="0">
                <a:solidFill>
                  <a:prstClr val="black">
                    <a:tint val="75000"/>
                  </a:prstClr>
                </a:solidFill>
              </a:rPr>
              <a:pPr/>
              <a:t>9/14/2016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D141EFD-29A8-486E-9A34-48652EE166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63365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4DBB1F-12C7-4F04-AF5A-846A1AF9D8E9}" type="datetimeFigureOut">
              <a:rPr lang="en-US" smtClean="0">
                <a:solidFill>
                  <a:prstClr val="black">
                    <a:tint val="75000"/>
                  </a:prstClr>
                </a:solidFill>
              </a:rPr>
              <a:pPr/>
              <a:t>9/14/2016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D141EFD-29A8-486E-9A34-48652EE166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62406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4DBB1F-12C7-4F04-AF5A-846A1AF9D8E9}" type="datetimeFigureOut">
              <a:rPr lang="en-US" smtClean="0">
                <a:solidFill>
                  <a:prstClr val="black">
                    <a:tint val="75000"/>
                  </a:prstClr>
                </a:solidFill>
              </a:rPr>
              <a:pPr/>
              <a:t>9/14/2016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D141EFD-29A8-486E-9A34-48652EE166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6334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54004F3-F345-A645-B290-9E3116F4761E}" type="slidenum">
              <a:rPr lang="en-US"/>
              <a:pPr/>
              <a:t>‹#›</a:t>
            </a:fld>
            <a:endParaRPr lang="en-US"/>
          </a:p>
        </p:txBody>
      </p:sp>
    </p:spTree>
    <p:extLst>
      <p:ext uri="{BB962C8B-B14F-4D97-AF65-F5344CB8AC3E}">
        <p14:creationId xmlns:p14="http://schemas.microsoft.com/office/powerpoint/2010/main" val="5377172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4DBB1F-12C7-4F04-AF5A-846A1AF9D8E9}" type="datetimeFigureOut">
              <a:rPr lang="en-US" smtClean="0">
                <a:solidFill>
                  <a:prstClr val="black">
                    <a:tint val="75000"/>
                  </a:prstClr>
                </a:solidFill>
              </a:rPr>
              <a:pPr/>
              <a:t>9/14/2016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D141EFD-29A8-486E-9A34-48652EE166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2390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4DBB1F-12C7-4F04-AF5A-846A1AF9D8E9}" type="datetimeFigureOut">
              <a:rPr lang="en-US" smtClean="0">
                <a:solidFill>
                  <a:prstClr val="black">
                    <a:tint val="75000"/>
                  </a:prstClr>
                </a:solidFill>
              </a:rPr>
              <a:pPr/>
              <a:t>9/14/2016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D141EFD-29A8-486E-9A34-48652EE166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3215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4DBB1F-12C7-4F04-AF5A-846A1AF9D8E9}" type="datetimeFigureOut">
              <a:rPr lang="en-US" smtClean="0">
                <a:solidFill>
                  <a:prstClr val="black">
                    <a:tint val="75000"/>
                  </a:prstClr>
                </a:solidFill>
              </a:rPr>
              <a:pPr/>
              <a:t>9/14/2016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D141EFD-29A8-486E-9A34-48652EE166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96750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4DBB1F-12C7-4F04-AF5A-846A1AF9D8E9}" type="datetimeFigureOut">
              <a:rPr lang="en-US" smtClean="0">
                <a:solidFill>
                  <a:prstClr val="black">
                    <a:tint val="75000"/>
                  </a:prstClr>
                </a:solidFill>
              </a:rPr>
              <a:pPr/>
              <a:t>9/14/2016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141EFD-29A8-486E-9A34-48652EE166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8950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4DBB1F-12C7-4F04-AF5A-846A1AF9D8E9}" type="datetimeFigureOut">
              <a:rPr lang="en-US" smtClean="0">
                <a:solidFill>
                  <a:prstClr val="black">
                    <a:tint val="75000"/>
                  </a:prstClr>
                </a:solidFill>
              </a:rPr>
              <a:pPr/>
              <a:t>9/14/2016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141EFD-29A8-486E-9A34-48652EE166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6405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E5BBF7B-B7E7-F14A-93B9-DCB842E038FE}" type="slidenum">
              <a:rPr lang="en-US"/>
              <a:pPr/>
              <a:t>‹#›</a:t>
            </a:fld>
            <a:endParaRPr lang="en-US"/>
          </a:p>
        </p:txBody>
      </p:sp>
    </p:spTree>
    <p:extLst>
      <p:ext uri="{BB962C8B-B14F-4D97-AF65-F5344CB8AC3E}">
        <p14:creationId xmlns:p14="http://schemas.microsoft.com/office/powerpoint/2010/main" val="2199737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62C6A61-2032-CB4F-875C-16C5F0EE431F}" type="slidenum">
              <a:rPr lang="en-US"/>
              <a:pPr/>
              <a:t>‹#›</a:t>
            </a:fld>
            <a:endParaRPr lang="en-US"/>
          </a:p>
        </p:txBody>
      </p:sp>
    </p:spTree>
    <p:extLst>
      <p:ext uri="{BB962C8B-B14F-4D97-AF65-F5344CB8AC3E}">
        <p14:creationId xmlns:p14="http://schemas.microsoft.com/office/powerpoint/2010/main" val="4236279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9B54B24-130A-E049-B197-654098C2CD29}" type="slidenum">
              <a:rPr lang="en-US"/>
              <a:pPr/>
              <a:t>‹#›</a:t>
            </a:fld>
            <a:endParaRPr lang="en-US"/>
          </a:p>
        </p:txBody>
      </p:sp>
    </p:spTree>
    <p:extLst>
      <p:ext uri="{BB962C8B-B14F-4D97-AF65-F5344CB8AC3E}">
        <p14:creationId xmlns:p14="http://schemas.microsoft.com/office/powerpoint/2010/main" val="3851610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B609B4A-20B4-F44F-A798-40BCD1FEAAEC}" type="slidenum">
              <a:rPr lang="en-US"/>
              <a:pPr/>
              <a:t>‹#›</a:t>
            </a:fld>
            <a:endParaRPr lang="en-US"/>
          </a:p>
        </p:txBody>
      </p:sp>
    </p:spTree>
    <p:extLst>
      <p:ext uri="{BB962C8B-B14F-4D97-AF65-F5344CB8AC3E}">
        <p14:creationId xmlns:p14="http://schemas.microsoft.com/office/powerpoint/2010/main" val="161141195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0FCC203-C2F9-EC4B-8BDD-AAC60238BA9D}" type="slidenum">
              <a:rPr lang="en-US"/>
              <a:pPr/>
              <a:t>‹#›</a:t>
            </a:fld>
            <a:endParaRPr lang="en-US"/>
          </a:p>
        </p:txBody>
      </p:sp>
    </p:spTree>
    <p:extLst>
      <p:ext uri="{BB962C8B-B14F-4D97-AF65-F5344CB8AC3E}">
        <p14:creationId xmlns:p14="http://schemas.microsoft.com/office/powerpoint/2010/main" val="914899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fld id="{A63ADA70-3809-0D4F-A9F5-2A00C14AB383}" type="slidenum">
              <a:rPr lang="en-US"/>
              <a:pPr/>
              <a:t>‹#›</a:t>
            </a:fld>
            <a:endParaRPr lang="en-US"/>
          </a:p>
        </p:txBody>
      </p:sp>
      <p:pic>
        <p:nvPicPr>
          <p:cNvPr id="1033" name="Picture 9" descr="forUC02_96"/>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5264150"/>
            <a:ext cx="9144000" cy="16192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8077200" y="6019800"/>
            <a:ext cx="914400" cy="304800"/>
          </a:xfrm>
          <a:prstGeom prst="rect">
            <a:avLst/>
          </a:prstGeom>
          <a:solidFill>
            <a:srgbClr val="D3001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7467600" y="6248400"/>
            <a:ext cx="1524000" cy="533400"/>
          </a:xfrm>
          <a:prstGeom prst="rect">
            <a:avLst/>
          </a:prstGeom>
          <a:solidFill>
            <a:srgbClr val="D3001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984510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63ADA70-3809-0D4F-A9F5-2A00C14AB383}" type="slidenum">
              <a:rPr lang="en-US" smtClean="0"/>
              <a:pPr/>
              <a:t>‹#›</a:t>
            </a:fld>
            <a:endParaRPr lang="en-US"/>
          </a:p>
        </p:txBody>
      </p:sp>
    </p:spTree>
    <p:extLst>
      <p:ext uri="{BB962C8B-B14F-4D97-AF65-F5344CB8AC3E}">
        <p14:creationId xmlns:p14="http://schemas.microsoft.com/office/powerpoint/2010/main" val="3525809580"/>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4DBB1F-12C7-4F04-AF5A-846A1AF9D8E9}" type="datetimeFigureOut">
              <a:rPr lang="en-US" smtClean="0">
                <a:solidFill>
                  <a:prstClr val="black">
                    <a:tint val="75000"/>
                  </a:prstClr>
                </a:solidFill>
              </a:rPr>
              <a:pPr/>
              <a:t>9/14/2016</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141EFD-29A8-486E-9A34-48652EE166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0223919"/>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4DBB1F-12C7-4F04-AF5A-846A1AF9D8E9}" type="datetimeFigureOut">
              <a:rPr lang="en-US" smtClean="0">
                <a:solidFill>
                  <a:prstClr val="black">
                    <a:tint val="75000"/>
                  </a:prstClr>
                </a:solidFill>
              </a:rPr>
              <a:pPr/>
              <a:t>9/14/2016</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141EFD-29A8-486E-9A34-48652EE166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9397701"/>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dward.Latessa@uc.edu" TargetMode="External"/><Relationship Id="rId2" Type="http://schemas.openxmlformats.org/officeDocument/2006/relationships/hyperlink" Target="http://www.uc.edu/criminaljustic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762000"/>
            <a:ext cx="7543800" cy="1752600"/>
          </a:xfrm>
        </p:spPr>
        <p:txBody>
          <a:bodyPr/>
          <a:lstStyle/>
          <a:p>
            <a:pPr eaLnBrk="1" hangingPunct="1"/>
            <a:r>
              <a:rPr lang="en-US" altLang="en-US" sz="3600" i="1" dirty="0" smtClean="0">
                <a:solidFill>
                  <a:srgbClr val="FF0000"/>
                </a:solidFill>
              </a:rPr>
              <a:t>Evidence Based Practices:   What gets in the Way and some Ideas to Help Systems Move Forward </a:t>
            </a:r>
            <a:r>
              <a:rPr lang="en-US" altLang="en-US" sz="2800" i="1" dirty="0" smtClean="0">
                <a:solidFill>
                  <a:srgbClr val="FF0000"/>
                </a:solidFill>
              </a:rPr>
              <a:t/>
            </a:r>
            <a:br>
              <a:rPr lang="en-US" altLang="en-US" sz="2800" i="1" dirty="0" smtClean="0">
                <a:solidFill>
                  <a:srgbClr val="FF0000"/>
                </a:solidFill>
              </a:rPr>
            </a:br>
            <a:endParaRPr lang="en-US" altLang="en-US" sz="2800" i="1" dirty="0" smtClean="0">
              <a:solidFill>
                <a:srgbClr val="FF0000"/>
              </a:solidFill>
            </a:endParaRPr>
          </a:p>
        </p:txBody>
      </p:sp>
      <p:sp>
        <p:nvSpPr>
          <p:cNvPr id="2051" name="Rectangle 3"/>
          <p:cNvSpPr>
            <a:spLocks noGrp="1" noChangeArrowheads="1"/>
          </p:cNvSpPr>
          <p:nvPr>
            <p:ph type="subTitle" idx="1"/>
          </p:nvPr>
        </p:nvSpPr>
        <p:spPr>
          <a:xfrm>
            <a:off x="1371600" y="3276600"/>
            <a:ext cx="6400800" cy="2362200"/>
          </a:xfrm>
        </p:spPr>
        <p:txBody>
          <a:bodyPr/>
          <a:lstStyle/>
          <a:p>
            <a:pPr eaLnBrk="1" hangingPunct="1"/>
            <a:r>
              <a:rPr lang="en-US" altLang="en-US" sz="1800" smtClean="0"/>
              <a:t>Presented by:</a:t>
            </a:r>
          </a:p>
          <a:p>
            <a:pPr eaLnBrk="1" hangingPunct="1"/>
            <a:r>
              <a:rPr lang="en-US" altLang="en-US" sz="1800" smtClean="0"/>
              <a:t>Edward J. Latessa, Ph.D.</a:t>
            </a:r>
          </a:p>
          <a:p>
            <a:pPr eaLnBrk="1" hangingPunct="1"/>
            <a:r>
              <a:rPr lang="en-US" altLang="en-US" sz="1800" smtClean="0"/>
              <a:t>School of Criminal Justice</a:t>
            </a:r>
          </a:p>
          <a:p>
            <a:pPr eaLnBrk="1" hangingPunct="1"/>
            <a:r>
              <a:rPr lang="en-US" altLang="en-US" sz="1800" smtClean="0"/>
              <a:t>University of Cincinnati</a:t>
            </a:r>
          </a:p>
          <a:p>
            <a:pPr eaLnBrk="1" hangingPunct="1"/>
            <a:r>
              <a:rPr lang="en-US" altLang="en-US" sz="1800" b="1" smtClean="0">
                <a:solidFill>
                  <a:schemeClr val="accent2"/>
                </a:solidFill>
                <a:hlinkClick r:id="rId2"/>
              </a:rPr>
              <a:t>www.uc.edu/criminaljustice</a:t>
            </a:r>
            <a:endParaRPr lang="en-US" altLang="en-US" sz="1800" b="1" smtClean="0">
              <a:solidFill>
                <a:schemeClr val="accent2"/>
              </a:solidFill>
            </a:endParaRPr>
          </a:p>
          <a:p>
            <a:pPr eaLnBrk="1" hangingPunct="1"/>
            <a:r>
              <a:rPr lang="en-US" altLang="en-US" sz="1800" b="1" smtClean="0">
                <a:solidFill>
                  <a:schemeClr val="accent2"/>
                </a:solidFill>
                <a:hlinkClick r:id="rId3"/>
              </a:rPr>
              <a:t>Edward.Latessa@uc.edu</a:t>
            </a:r>
            <a:endParaRPr lang="en-US" altLang="en-US" sz="1800" b="1" smtClean="0">
              <a:solidFill>
                <a:schemeClr val="accent2"/>
              </a:solidFill>
            </a:endParaRPr>
          </a:p>
          <a:p>
            <a:pPr eaLnBrk="1" hangingPunct="1"/>
            <a:endParaRPr lang="en-US" altLang="en-US" sz="1800" smtClean="0"/>
          </a:p>
        </p:txBody>
      </p:sp>
    </p:spTree>
    <p:extLst>
      <p:ext uri="{BB962C8B-B14F-4D97-AF65-F5344CB8AC3E}">
        <p14:creationId xmlns:p14="http://schemas.microsoft.com/office/powerpoint/2010/main" val="185656768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rgbClr val="FF0000"/>
                </a:solidFill>
                <a:latin typeface="Times New Roman" panose="02020603050405020304" pitchFamily="18" charset="0"/>
                <a:cs typeface="Times New Roman" panose="02020603050405020304" pitchFamily="18" charset="0"/>
              </a:rPr>
              <a:t>Six Functional Stages of </a:t>
            </a:r>
            <a:r>
              <a:rPr lang="en-US" sz="3600" b="1" dirty="0">
                <a:solidFill>
                  <a:srgbClr val="FF0000"/>
                </a:solidFill>
                <a:latin typeface="Times New Roman" panose="02020603050405020304" pitchFamily="18" charset="0"/>
                <a:cs typeface="Times New Roman" panose="02020603050405020304" pitchFamily="18" charset="0"/>
              </a:rPr>
              <a:t>I</a:t>
            </a:r>
            <a:r>
              <a:rPr lang="en-US" sz="3600" b="1" dirty="0" smtClean="0">
                <a:solidFill>
                  <a:srgbClr val="FF0000"/>
                </a:solidFill>
                <a:latin typeface="Times New Roman" panose="02020603050405020304" pitchFamily="18" charset="0"/>
                <a:cs typeface="Times New Roman" panose="02020603050405020304" pitchFamily="18" charset="0"/>
              </a:rPr>
              <a:t>mplementation (</a:t>
            </a:r>
            <a:r>
              <a:rPr lang="en-US" sz="3600" b="1" dirty="0" err="1" smtClean="0">
                <a:solidFill>
                  <a:srgbClr val="FF0000"/>
                </a:solidFill>
                <a:latin typeface="Times New Roman" panose="02020603050405020304" pitchFamily="18" charset="0"/>
                <a:cs typeface="Times New Roman" panose="02020603050405020304" pitchFamily="18" charset="0"/>
              </a:rPr>
              <a:t>Fixen</a:t>
            </a:r>
            <a:r>
              <a:rPr lang="en-US" sz="3600" b="1" dirty="0">
                <a:solidFill>
                  <a:srgbClr val="FF0000"/>
                </a:solidFill>
                <a:latin typeface="Times New Roman" panose="02020603050405020304" pitchFamily="18" charset="0"/>
                <a:cs typeface="Times New Roman" panose="02020603050405020304" pitchFamily="18" charset="0"/>
              </a:rPr>
              <a:t>, et al (</a:t>
            </a:r>
            <a:r>
              <a:rPr lang="en-US" sz="3600" b="1" dirty="0" smtClean="0">
                <a:solidFill>
                  <a:srgbClr val="FF0000"/>
                </a:solidFill>
                <a:latin typeface="Times New Roman" panose="02020603050405020304" pitchFamily="18" charset="0"/>
                <a:cs typeface="Times New Roman" panose="02020603050405020304" pitchFamily="18" charset="0"/>
              </a:rPr>
              <a:t>2009) </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971550" lvl="1" indent="-514350">
              <a:buFont typeface="+mj-lt"/>
              <a:buAutoNum type="arabicPeriod"/>
            </a:pPr>
            <a:r>
              <a:rPr lang="en-US" sz="3200" dirty="0" smtClean="0">
                <a:latin typeface="Times New Roman" panose="02020603050405020304" pitchFamily="18" charset="0"/>
                <a:cs typeface="Times New Roman" panose="02020603050405020304" pitchFamily="18" charset="0"/>
              </a:rPr>
              <a:t>Exploration</a:t>
            </a:r>
          </a:p>
          <a:p>
            <a:pPr marL="971550" lvl="1" indent="-514350">
              <a:buFont typeface="+mj-lt"/>
              <a:buAutoNum type="arabicPeriod"/>
            </a:pPr>
            <a:r>
              <a:rPr lang="en-US" sz="3200" dirty="0" smtClean="0">
                <a:latin typeface="Times New Roman" panose="02020603050405020304" pitchFamily="18" charset="0"/>
                <a:cs typeface="Times New Roman" panose="02020603050405020304" pitchFamily="18" charset="0"/>
              </a:rPr>
              <a:t>Installation</a:t>
            </a:r>
          </a:p>
          <a:p>
            <a:pPr marL="971550" lvl="1" indent="-514350">
              <a:buFont typeface="+mj-lt"/>
              <a:buAutoNum type="arabicPeriod"/>
            </a:pPr>
            <a:r>
              <a:rPr lang="en-US" sz="3200" dirty="0" smtClean="0">
                <a:latin typeface="Times New Roman" panose="02020603050405020304" pitchFamily="18" charset="0"/>
                <a:cs typeface="Times New Roman" panose="02020603050405020304" pitchFamily="18" charset="0"/>
              </a:rPr>
              <a:t>Initial implementation</a:t>
            </a:r>
          </a:p>
          <a:p>
            <a:pPr marL="971550" lvl="1" indent="-514350">
              <a:buFont typeface="+mj-lt"/>
              <a:buAutoNum type="arabicPeriod"/>
            </a:pPr>
            <a:r>
              <a:rPr lang="en-US" sz="3200" dirty="0" smtClean="0">
                <a:latin typeface="Times New Roman" panose="02020603050405020304" pitchFamily="18" charset="0"/>
                <a:cs typeface="Times New Roman" panose="02020603050405020304" pitchFamily="18" charset="0"/>
              </a:rPr>
              <a:t>Full implementation</a:t>
            </a:r>
          </a:p>
          <a:p>
            <a:pPr marL="971550" lvl="1" indent="-514350">
              <a:buFont typeface="+mj-lt"/>
              <a:buAutoNum type="arabicPeriod"/>
            </a:pPr>
            <a:r>
              <a:rPr lang="en-US" sz="3200" dirty="0" smtClean="0">
                <a:latin typeface="Times New Roman" panose="02020603050405020304" pitchFamily="18" charset="0"/>
                <a:cs typeface="Times New Roman" panose="02020603050405020304" pitchFamily="18" charset="0"/>
              </a:rPr>
              <a:t>Innovation</a:t>
            </a:r>
          </a:p>
          <a:p>
            <a:pPr marL="971550" lvl="1" indent="-514350">
              <a:buFont typeface="+mj-lt"/>
              <a:buAutoNum type="arabicPeriod"/>
            </a:pPr>
            <a:r>
              <a:rPr lang="en-US" sz="3200" dirty="0" smtClean="0">
                <a:latin typeface="Times New Roman" panose="02020603050405020304" pitchFamily="18" charset="0"/>
                <a:cs typeface="Times New Roman" panose="02020603050405020304" pitchFamily="18" charset="0"/>
              </a:rPr>
              <a:t>Sustainability</a:t>
            </a:r>
          </a:p>
        </p:txBody>
      </p:sp>
    </p:spTree>
    <p:extLst>
      <p:ext uri="{BB962C8B-B14F-4D97-AF65-F5344CB8AC3E}">
        <p14:creationId xmlns:p14="http://schemas.microsoft.com/office/powerpoint/2010/main" val="7381700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NIRN Implementation Components</a:t>
            </a:r>
            <a:br>
              <a:rPr lang="en-US" sz="3200" dirty="0" smtClean="0"/>
            </a:br>
            <a:r>
              <a:rPr lang="en-US" sz="3200" dirty="0" smtClean="0"/>
              <a:t>Competency &amp; Organization Drivers</a:t>
            </a:r>
            <a:endParaRPr lang="en-US" sz="3200" dirty="0"/>
          </a:p>
        </p:txBody>
      </p:sp>
      <p:pic>
        <p:nvPicPr>
          <p:cNvPr id="4" name="Picture 3" descr="../../../../Desktop/Screen%20Shot%202016-06-17%20at%201.56.51%20PM.p"/>
          <p:cNvPicPr/>
          <p:nvPr/>
        </p:nvPicPr>
        <p:blipFill>
          <a:blip r:embed="rId3">
            <a:extLst>
              <a:ext uri="{28A0092B-C50C-407E-A947-70E740481C1C}">
                <a14:useLocalDpi xmlns:a14="http://schemas.microsoft.com/office/drawing/2010/main" val="0"/>
              </a:ext>
            </a:extLst>
          </a:blip>
          <a:srcRect/>
          <a:stretch>
            <a:fillRect/>
          </a:stretch>
        </p:blipFill>
        <p:spPr bwMode="auto">
          <a:xfrm>
            <a:off x="508001" y="1524001"/>
            <a:ext cx="7873999" cy="5127812"/>
          </a:xfrm>
          <a:prstGeom prst="rect">
            <a:avLst/>
          </a:prstGeom>
          <a:noFill/>
          <a:ln>
            <a:noFill/>
          </a:ln>
        </p:spPr>
      </p:pic>
    </p:spTree>
    <p:extLst>
      <p:ext uri="{BB962C8B-B14F-4D97-AF65-F5344CB8AC3E}">
        <p14:creationId xmlns:p14="http://schemas.microsoft.com/office/powerpoint/2010/main" val="12943444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rgbClr val="FF0000"/>
                </a:solidFill>
                <a:latin typeface="Times New Roman" panose="02020603050405020304" pitchFamily="18" charset="0"/>
                <a:cs typeface="Times New Roman" panose="02020603050405020304" pitchFamily="18" charset="0"/>
              </a:rPr>
              <a:t>Community Corrections Technology Transfer Model (CCTTM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Belenko</a:t>
            </a:r>
            <a:r>
              <a:rPr lang="en-US" sz="2800" b="1" dirty="0">
                <a:solidFill>
                  <a:srgbClr val="FF0000"/>
                </a:solidFill>
                <a:latin typeface="Times New Roman" panose="02020603050405020304" pitchFamily="18" charset="0"/>
                <a:cs typeface="Times New Roman" panose="02020603050405020304" pitchFamily="18" charset="0"/>
              </a:rPr>
              <a:t>, Taxman, &amp; Wexler (2008)</a:t>
            </a:r>
            <a:r>
              <a:rPr lang="en-US" sz="3200" dirty="0"/>
              <a:t/>
            </a:r>
            <a:br>
              <a:rPr lang="en-US" sz="3200" dirty="0"/>
            </a:br>
            <a:r>
              <a:rPr lang="en-US" sz="3200" dirty="0"/>
              <a:t>*</a:t>
            </a:r>
          </a:p>
        </p:txBody>
      </p:sp>
      <p:sp>
        <p:nvSpPr>
          <p:cNvPr id="3" name="Content Placeholder 2"/>
          <p:cNvSpPr>
            <a:spLocks noGrp="1"/>
          </p:cNvSpPr>
          <p:nvPr>
            <p:ph idx="1"/>
          </p:nvPr>
        </p:nvSpPr>
        <p:spPr/>
        <p:txBody>
          <a:bodyPr numCol="2">
            <a:normAutofit/>
          </a:bodyPr>
          <a:lstStyle/>
          <a:p>
            <a:endParaRPr lang="en-US"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266" y="1524001"/>
            <a:ext cx="8187134" cy="4800600"/>
          </a:xfrm>
          <a:prstGeom prst="rect">
            <a:avLst/>
          </a:prstGeom>
        </p:spPr>
      </p:pic>
    </p:spTree>
    <p:extLst>
      <p:ext uri="{BB962C8B-B14F-4D97-AF65-F5344CB8AC3E}">
        <p14:creationId xmlns:p14="http://schemas.microsoft.com/office/powerpoint/2010/main" val="2425251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b="1" dirty="0" smtClean="0">
                <a:solidFill>
                  <a:srgbClr val="FF0000"/>
                </a:solidFill>
                <a:latin typeface="Times New Roman" pitchFamily="18" charset="0"/>
                <a:cs typeface="Times New Roman" pitchFamily="18" charset="0"/>
              </a:rPr>
              <a:t>Developing a Network of Experts:  An Example from Ohio</a:t>
            </a:r>
            <a:r>
              <a:rPr lang="en-US" sz="3600" b="1" dirty="0" smtClean="0">
                <a:solidFill>
                  <a:srgbClr val="FF0000"/>
                </a:solidFill>
                <a:latin typeface="Times New Roman" pitchFamily="18" charset="0"/>
                <a:cs typeface="Times New Roman" pitchFamily="18" charset="0"/>
              </a:rPr>
              <a:t/>
            </a:r>
            <a:br>
              <a:rPr lang="en-US" sz="3600" b="1" dirty="0" smtClean="0">
                <a:solidFill>
                  <a:srgbClr val="FF0000"/>
                </a:solidFill>
                <a:latin typeface="Times New Roman" pitchFamily="18" charset="0"/>
                <a:cs typeface="Times New Roman" pitchFamily="18" charset="0"/>
              </a:rPr>
            </a:br>
            <a:r>
              <a:rPr lang="en-US" sz="3600" b="1" dirty="0" smtClean="0">
                <a:solidFill>
                  <a:srgbClr val="FF0000"/>
                </a:solidFill>
                <a:latin typeface="Times New Roman" pitchFamily="18" charset="0"/>
                <a:cs typeface="Times New Roman" pitchFamily="18" charset="0"/>
              </a:rPr>
              <a:t/>
            </a:r>
            <a:br>
              <a:rPr lang="en-US" sz="3600" b="1" dirty="0" smtClean="0">
                <a:solidFill>
                  <a:srgbClr val="FF0000"/>
                </a:solidFill>
                <a:latin typeface="Times New Roman" pitchFamily="18" charset="0"/>
                <a:cs typeface="Times New Roman" pitchFamily="18" charset="0"/>
              </a:rPr>
            </a:br>
            <a:r>
              <a:rPr lang="en-US" sz="2800" b="1" dirty="0" smtClean="0">
                <a:solidFill>
                  <a:schemeClr val="bg2"/>
                </a:solidFill>
                <a:latin typeface="Times New Roman" pitchFamily="18" charset="0"/>
                <a:cs typeface="Times New Roman" pitchFamily="18" charset="0"/>
              </a:rPr>
              <a:t/>
            </a:r>
            <a:br>
              <a:rPr lang="en-US" sz="2800" b="1" dirty="0" smtClean="0">
                <a:solidFill>
                  <a:schemeClr val="bg2"/>
                </a:solidFill>
                <a:latin typeface="Times New Roman" pitchFamily="18" charset="0"/>
                <a:cs typeface="Times New Roman" pitchFamily="18" charset="0"/>
              </a:rPr>
            </a:br>
            <a:r>
              <a:rPr lang="en-US" sz="2000" b="1" dirty="0" smtClean="0">
                <a:latin typeface="Times New Roman" pitchFamily="18" charset="0"/>
                <a:cs typeface="Times New Roman" pitchFamily="18" charset="0"/>
              </a:rPr>
              <a:t/>
            </a:r>
            <a:br>
              <a:rPr lang="en-US" sz="2000" b="1" dirty="0" smtClean="0">
                <a:latin typeface="Times New Roman" pitchFamily="18" charset="0"/>
                <a:cs typeface="Times New Roman" pitchFamily="18" charset="0"/>
              </a:rPr>
            </a:br>
            <a:endParaRPr lang="en-US" sz="2000" b="1" cap="none" dirty="0">
              <a:solidFill>
                <a:schemeClr val="tx2"/>
              </a:solidFill>
              <a:latin typeface="Times New Roman" pitchFamily="18" charset="0"/>
              <a:cs typeface="Times New Roman" pitchFamily="18" charset="0"/>
            </a:endParaRPr>
          </a:p>
        </p:txBody>
      </p:sp>
      <p:sp>
        <p:nvSpPr>
          <p:cNvPr id="3" name="Subtitle 2"/>
          <p:cNvSpPr>
            <a:spLocks noGrp="1"/>
          </p:cNvSpPr>
          <p:nvPr>
            <p:ph type="subTitle" idx="1"/>
          </p:nvPr>
        </p:nvSpPr>
        <p:spPr>
          <a:xfrm>
            <a:off x="381000" y="2895600"/>
            <a:ext cx="8153400" cy="2743200"/>
          </a:xfrm>
        </p:spPr>
        <p:txBody>
          <a:bodyPr/>
          <a:lstStyle/>
          <a:p>
            <a:r>
              <a:rPr lang="en-US" b="1" dirty="0" smtClean="0">
                <a:solidFill>
                  <a:schemeClr val="tx2"/>
                </a:solidFill>
                <a:latin typeface="Times New Roman" pitchFamily="18" charset="0"/>
                <a:cs typeface="Times New Roman" pitchFamily="18" charset="0"/>
              </a:rPr>
              <a:t>The Ohio </a:t>
            </a:r>
            <a:r>
              <a:rPr lang="en-US" b="1" dirty="0">
                <a:solidFill>
                  <a:schemeClr val="tx2"/>
                </a:solidFill>
                <a:latin typeface="Times New Roman" pitchFamily="18" charset="0"/>
                <a:cs typeface="Times New Roman" pitchFamily="18" charset="0"/>
              </a:rPr>
              <a:t>Consortium of Crime Science</a:t>
            </a:r>
            <a:br>
              <a:rPr lang="en-US" b="1" dirty="0">
                <a:solidFill>
                  <a:schemeClr val="tx2"/>
                </a:solidFill>
                <a:latin typeface="Times New Roman" pitchFamily="18" charset="0"/>
                <a:cs typeface="Times New Roman" pitchFamily="18" charset="0"/>
              </a:rPr>
            </a:br>
            <a:r>
              <a:rPr lang="en-US" b="1" dirty="0">
                <a:latin typeface="Times New Roman" pitchFamily="18" charset="0"/>
                <a:cs typeface="Times New Roman" pitchFamily="18" charset="0"/>
              </a:rPr>
              <a:t>(OCCS)</a:t>
            </a:r>
            <a:endParaRPr lang="en-US" dirty="0"/>
          </a:p>
        </p:txBody>
      </p:sp>
    </p:spTree>
    <p:extLst>
      <p:ext uri="{BB962C8B-B14F-4D97-AF65-F5344CB8AC3E}">
        <p14:creationId xmlns:p14="http://schemas.microsoft.com/office/powerpoint/2010/main" val="22589105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8575"/>
            <a:ext cx="8991600" cy="809625"/>
          </a:xfrm>
        </p:spPr>
        <p:txBody>
          <a:bodyPr>
            <a:normAutofit/>
          </a:bodyPr>
          <a:lstStyle/>
          <a:p>
            <a:pPr algn="ctr"/>
            <a:r>
              <a:rPr lang="en-US" sz="4000" b="1" cap="none" dirty="0" smtClean="0">
                <a:solidFill>
                  <a:srgbClr val="FF0000"/>
                </a:solidFill>
                <a:latin typeface="Times New Roman" pitchFamily="18" charset="0"/>
                <a:cs typeface="Times New Roman" pitchFamily="18" charset="0"/>
              </a:rPr>
              <a:t>Why OCCS?</a:t>
            </a:r>
            <a:endParaRPr lang="en-US" sz="4000" b="1" cap="none" dirty="0">
              <a:solidFill>
                <a:srgbClr val="FF0000"/>
              </a:solidFill>
              <a:latin typeface="Times New Roman" pitchFamily="18" charset="0"/>
              <a:cs typeface="Times New Roman" pitchFamily="18" charset="0"/>
            </a:endParaRPr>
          </a:p>
        </p:txBody>
      </p:sp>
      <p:sp>
        <p:nvSpPr>
          <p:cNvPr id="6" name="Text Placeholder 5"/>
          <p:cNvSpPr>
            <a:spLocks noGrp="1"/>
          </p:cNvSpPr>
          <p:nvPr>
            <p:ph type="body" sz="half" idx="2"/>
          </p:nvPr>
        </p:nvSpPr>
        <p:spPr>
          <a:xfrm>
            <a:off x="381000" y="1219200"/>
            <a:ext cx="8458200" cy="4495800"/>
          </a:xfrm>
        </p:spPr>
        <p:txBody>
          <a:bodyPr>
            <a:normAutofit fontScale="92500" lnSpcReduction="10000"/>
          </a:bodyPr>
          <a:lstStyle/>
          <a:p>
            <a:pPr marL="571500" indent="-571500">
              <a:buFont typeface="Arial" pitchFamily="34" charset="0"/>
              <a:buChar char="•"/>
            </a:pPr>
            <a:r>
              <a:rPr lang="en-US" sz="3200" dirty="0" smtClean="0">
                <a:latin typeface="Times New Roman" pitchFamily="18" charset="0"/>
                <a:cs typeface="Times New Roman" pitchFamily="18" charset="0"/>
              </a:rPr>
              <a:t>Many agencies </a:t>
            </a:r>
            <a:r>
              <a:rPr lang="en-US" sz="3200" dirty="0">
                <a:latin typeface="Times New Roman" pitchFamily="18" charset="0"/>
                <a:cs typeface="Times New Roman" pitchFamily="18" charset="0"/>
              </a:rPr>
              <a:t>and jurisdictions continue to rely on tradition, custom, </a:t>
            </a:r>
            <a:r>
              <a:rPr lang="en-US" sz="3200" dirty="0" smtClean="0">
                <a:latin typeface="Times New Roman" pitchFamily="18" charset="0"/>
                <a:cs typeface="Times New Roman" pitchFamily="18" charset="0"/>
              </a:rPr>
              <a:t>and </a:t>
            </a:r>
            <a:r>
              <a:rPr lang="en-US" sz="3200" dirty="0">
                <a:latin typeface="Times New Roman" pitchFamily="18" charset="0"/>
                <a:cs typeface="Times New Roman" pitchFamily="18" charset="0"/>
              </a:rPr>
              <a:t>imitation rather than scientific </a:t>
            </a:r>
            <a:r>
              <a:rPr lang="en-US" sz="3200" dirty="0" smtClean="0">
                <a:latin typeface="Times New Roman" pitchFamily="18" charset="0"/>
                <a:cs typeface="Times New Roman" pitchFamily="18" charset="0"/>
              </a:rPr>
              <a:t>evidence</a:t>
            </a:r>
          </a:p>
          <a:p>
            <a:pPr marL="571500" indent="-571500">
              <a:buFont typeface="Arial" pitchFamily="34" charset="0"/>
              <a:buChar char="•"/>
            </a:pPr>
            <a:endParaRPr lang="en-US" sz="1300" dirty="0">
              <a:latin typeface="Times New Roman" pitchFamily="18" charset="0"/>
              <a:cs typeface="Times New Roman" pitchFamily="18" charset="0"/>
            </a:endParaRPr>
          </a:p>
          <a:p>
            <a:pPr marL="571500" indent="-571500">
              <a:buFont typeface="Arial" pitchFamily="34" charset="0"/>
              <a:buChar char="•"/>
            </a:pPr>
            <a:r>
              <a:rPr lang="en-US" sz="3200" dirty="0" smtClean="0">
                <a:latin typeface="Times New Roman" pitchFamily="18" charset="0"/>
                <a:cs typeface="Times New Roman" pitchFamily="18" charset="0"/>
              </a:rPr>
              <a:t>Identified experts in Ohio </a:t>
            </a:r>
            <a:r>
              <a:rPr lang="en-US" sz="3200" dirty="0">
                <a:latin typeface="Times New Roman" pitchFamily="18" charset="0"/>
                <a:cs typeface="Times New Roman" pitchFamily="18" charset="0"/>
              </a:rPr>
              <a:t>to  more </a:t>
            </a:r>
            <a:r>
              <a:rPr lang="en-US" sz="3200" dirty="0" smtClean="0">
                <a:latin typeface="Times New Roman" pitchFamily="18" charset="0"/>
                <a:cs typeface="Times New Roman" pitchFamily="18" charset="0"/>
              </a:rPr>
              <a:t>systematically assist </a:t>
            </a:r>
            <a:r>
              <a:rPr lang="en-US" sz="3200" dirty="0">
                <a:latin typeface="Times New Roman" pitchFamily="18" charset="0"/>
                <a:cs typeface="Times New Roman" pitchFamily="18" charset="0"/>
              </a:rPr>
              <a:t>local and state </a:t>
            </a:r>
            <a:r>
              <a:rPr lang="en-US" sz="3200" dirty="0" smtClean="0">
                <a:latin typeface="Times New Roman" pitchFamily="18" charset="0"/>
                <a:cs typeface="Times New Roman" pitchFamily="18" charset="0"/>
              </a:rPr>
              <a:t>agencies</a:t>
            </a:r>
          </a:p>
          <a:p>
            <a:pPr marL="571500" indent="-571500">
              <a:buFont typeface="Arial" pitchFamily="34" charset="0"/>
              <a:buChar char="•"/>
            </a:pPr>
            <a:endParaRPr lang="en-US" sz="1300" dirty="0">
              <a:latin typeface="Times New Roman" pitchFamily="18" charset="0"/>
              <a:cs typeface="Times New Roman" pitchFamily="18" charset="0"/>
            </a:endParaRPr>
          </a:p>
          <a:p>
            <a:pPr marL="571500" indent="-571500">
              <a:buFont typeface="Arial" pitchFamily="34" charset="0"/>
              <a:buChar char="•"/>
            </a:pPr>
            <a:r>
              <a:rPr lang="en-US" sz="3200" dirty="0" smtClean="0">
                <a:latin typeface="Times New Roman" pitchFamily="18" charset="0"/>
                <a:cs typeface="Times New Roman" pitchFamily="18" charset="0"/>
              </a:rPr>
              <a:t>Build local capacity</a:t>
            </a:r>
          </a:p>
          <a:p>
            <a:pPr marL="571500" indent="-571500">
              <a:buFont typeface="Arial" pitchFamily="34" charset="0"/>
              <a:buChar char="•"/>
            </a:pPr>
            <a:endParaRPr lang="en-US" sz="1300" dirty="0" smtClean="0">
              <a:latin typeface="Times New Roman" pitchFamily="18" charset="0"/>
              <a:cs typeface="Times New Roman" pitchFamily="18" charset="0"/>
            </a:endParaRPr>
          </a:p>
          <a:p>
            <a:pPr marL="571500" indent="-571500">
              <a:buFont typeface="Arial" pitchFamily="34" charset="0"/>
              <a:buChar char="•"/>
            </a:pPr>
            <a:r>
              <a:rPr lang="en-US" sz="3200" dirty="0" smtClean="0">
                <a:latin typeface="Times New Roman" pitchFamily="18" charset="0"/>
                <a:cs typeface="Times New Roman" pitchFamily="18" charset="0"/>
              </a:rPr>
              <a:t>Goals are to reduce </a:t>
            </a:r>
            <a:r>
              <a:rPr lang="en-US" sz="3200" dirty="0">
                <a:latin typeface="Times New Roman" pitchFamily="18" charset="0"/>
                <a:cs typeface="Times New Roman" pitchFamily="18" charset="0"/>
              </a:rPr>
              <a:t>crime, save </a:t>
            </a:r>
            <a:r>
              <a:rPr lang="en-US" sz="3200" dirty="0" smtClean="0">
                <a:latin typeface="Times New Roman" pitchFamily="18" charset="0"/>
                <a:cs typeface="Times New Roman" pitchFamily="18" charset="0"/>
              </a:rPr>
              <a:t>money, help communities, </a:t>
            </a:r>
            <a:r>
              <a:rPr lang="en-US" sz="3200" dirty="0">
                <a:latin typeface="Times New Roman" pitchFamily="18" charset="0"/>
                <a:cs typeface="Times New Roman" pitchFamily="18" charset="0"/>
              </a:rPr>
              <a:t>and serve as a model for the </a:t>
            </a:r>
            <a:r>
              <a:rPr lang="en-US" sz="3200" dirty="0" smtClean="0">
                <a:latin typeface="Times New Roman" pitchFamily="18" charset="0"/>
                <a:cs typeface="Times New Roman" pitchFamily="18" charset="0"/>
              </a:rPr>
              <a:t>country</a:t>
            </a:r>
          </a:p>
          <a:p>
            <a:pPr marL="571500" indent="-571500">
              <a:buFont typeface="Arial" pitchFamily="34" charset="0"/>
              <a:buChar char="•"/>
            </a:pPr>
            <a:endParaRPr lang="en-US" sz="3200" dirty="0">
              <a:latin typeface="Times New Roman" pitchFamily="18" charset="0"/>
              <a:cs typeface="Times New Roman" pitchFamily="18" charset="0"/>
            </a:endParaRPr>
          </a:p>
          <a:p>
            <a:pPr marL="571500" indent="-571500">
              <a:buFont typeface="Arial" pitchFamily="34" charset="0"/>
              <a:buChar char="•"/>
            </a:pPr>
            <a:endParaRPr lang="en-US" sz="3600" dirty="0" smtClean="0"/>
          </a:p>
          <a:p>
            <a:pPr marL="457200" indent="-457200">
              <a:buFont typeface="Arial" pitchFamily="34" charset="0"/>
              <a:buChar char="•"/>
            </a:pPr>
            <a:endParaRPr lang="en-US" sz="3200" dirty="0"/>
          </a:p>
        </p:txBody>
      </p:sp>
    </p:spTree>
    <p:extLst>
      <p:ext uri="{BB962C8B-B14F-4D97-AF65-F5344CB8AC3E}">
        <p14:creationId xmlns:p14="http://schemas.microsoft.com/office/powerpoint/2010/main" val="30203877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575" y="0"/>
            <a:ext cx="8991600" cy="1143000"/>
          </a:xfrm>
        </p:spPr>
        <p:txBody>
          <a:bodyPr>
            <a:noAutofit/>
          </a:bodyPr>
          <a:lstStyle/>
          <a:p>
            <a:pPr algn="ctr"/>
            <a:r>
              <a:rPr lang="en-US" sz="4000" b="1" cap="none" dirty="0" smtClean="0">
                <a:solidFill>
                  <a:srgbClr val="FF0000"/>
                </a:solidFill>
                <a:latin typeface="Times New Roman" pitchFamily="18" charset="0"/>
                <a:cs typeface="Times New Roman" pitchFamily="18" charset="0"/>
              </a:rPr>
              <a:t>What We Have Learned</a:t>
            </a:r>
            <a:endParaRPr lang="en-US" sz="4000" b="1" cap="none" dirty="0">
              <a:solidFill>
                <a:srgbClr val="FF0000"/>
              </a:solidFill>
              <a:latin typeface="Times New Roman" pitchFamily="18" charset="0"/>
              <a:cs typeface="Times New Roman" pitchFamily="18" charset="0"/>
            </a:endParaRPr>
          </a:p>
        </p:txBody>
      </p:sp>
      <p:sp>
        <p:nvSpPr>
          <p:cNvPr id="6" name="Text Placeholder 5"/>
          <p:cNvSpPr>
            <a:spLocks noGrp="1"/>
          </p:cNvSpPr>
          <p:nvPr>
            <p:ph type="body" sz="half" idx="2"/>
          </p:nvPr>
        </p:nvSpPr>
        <p:spPr>
          <a:xfrm>
            <a:off x="457200" y="1600200"/>
            <a:ext cx="8305800" cy="4953000"/>
          </a:xfrm>
        </p:spPr>
        <p:txBody>
          <a:bodyPr>
            <a:normAutofit/>
          </a:bodyPr>
          <a:lstStyle/>
          <a:p>
            <a:pPr marL="742950" indent="-742950">
              <a:buFont typeface="Arial" pitchFamily="34" charset="0"/>
              <a:buChar char="•"/>
            </a:pPr>
            <a:r>
              <a:rPr lang="en-US" sz="3200" b="0" dirty="0" smtClean="0">
                <a:latin typeface="Times New Roman" pitchFamily="18" charset="0"/>
                <a:cs typeface="Times New Roman" pitchFamily="18" charset="0"/>
              </a:rPr>
              <a:t>Important for academic experts to be involved early-on in the development of various strategies</a:t>
            </a:r>
          </a:p>
          <a:p>
            <a:pPr marL="742950" indent="-742950">
              <a:buFont typeface="Arial" pitchFamily="34" charset="0"/>
              <a:buChar char="•"/>
            </a:pPr>
            <a:r>
              <a:rPr lang="en-US" sz="3200" b="0" dirty="0" smtClean="0">
                <a:latin typeface="Times New Roman" pitchFamily="18" charset="0"/>
                <a:cs typeface="Times New Roman" pitchFamily="18" charset="0"/>
              </a:rPr>
              <a:t>Data collection can assist agencies in problem identification and problem solving</a:t>
            </a:r>
          </a:p>
          <a:p>
            <a:pPr marL="742950" indent="-742950">
              <a:buFont typeface="Arial" pitchFamily="34" charset="0"/>
              <a:buChar char="•"/>
            </a:pPr>
            <a:r>
              <a:rPr lang="en-US" sz="3200" b="0" dirty="0" smtClean="0">
                <a:latin typeface="Times New Roman" pitchFamily="18" charset="0"/>
                <a:cs typeface="Times New Roman" pitchFamily="18" charset="0"/>
              </a:rPr>
              <a:t>Tremendous benefits from collaboration: short- and long-term</a:t>
            </a:r>
          </a:p>
          <a:p>
            <a:pPr marL="742950" indent="-742950">
              <a:buFont typeface="Arial" pitchFamily="34" charset="0"/>
              <a:buChar char="•"/>
            </a:pPr>
            <a:endParaRPr lang="en-US" sz="2800" b="0" dirty="0" smtClean="0">
              <a:latin typeface="Times New Roman" pitchFamily="18" charset="0"/>
              <a:cs typeface="Times New Roman" pitchFamily="18" charset="0"/>
            </a:endParaRPr>
          </a:p>
          <a:p>
            <a:pPr marL="742950" indent="-742950">
              <a:buFont typeface="Arial" pitchFamily="34" charset="0"/>
              <a:buChar char="•"/>
            </a:pPr>
            <a:endParaRPr lang="en-US" sz="1200" dirty="0">
              <a:latin typeface="Times New Roman" pitchFamily="18" charset="0"/>
              <a:cs typeface="Times New Roman" pitchFamily="18" charset="0"/>
            </a:endParaRPr>
          </a:p>
          <a:p>
            <a:endParaRPr lang="en-US" sz="2800" b="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5481601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295400"/>
          </a:xfrm>
        </p:spPr>
        <p:txBody>
          <a:bodyPr>
            <a:normAutofit/>
          </a:bodyPr>
          <a:lstStyle/>
          <a:p>
            <a:pPr algn="ctr"/>
            <a:r>
              <a:rPr lang="en-US" sz="3600" b="1" cap="none" dirty="0" smtClean="0">
                <a:solidFill>
                  <a:srgbClr val="FF0000"/>
                </a:solidFill>
                <a:latin typeface="Times New Roman" pitchFamily="18" charset="0"/>
                <a:cs typeface="Times New Roman" pitchFamily="18" charset="0"/>
              </a:rPr>
              <a:t>OCCS Objectives</a:t>
            </a:r>
            <a:endParaRPr lang="en-US" sz="3600" b="1" cap="none"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066800"/>
            <a:ext cx="8382000" cy="5059363"/>
          </a:xfrm>
        </p:spPr>
        <p:txBody>
          <a:bodyPr>
            <a:normAutofit lnSpcReduction="10000"/>
          </a:bodyPr>
          <a:lstStyle/>
          <a:p>
            <a:endParaRPr lang="en-US" sz="1200" b="0" dirty="0">
              <a:latin typeface="Times New Roman" pitchFamily="18" charset="0"/>
              <a:cs typeface="Times New Roman" pitchFamily="18" charset="0"/>
            </a:endParaRPr>
          </a:p>
          <a:p>
            <a:pPr marL="457200" indent="-457200">
              <a:buFont typeface="Arial" pitchFamily="34" charset="0"/>
              <a:buChar char="•"/>
            </a:pPr>
            <a:r>
              <a:rPr lang="en-US" sz="3000" dirty="0">
                <a:latin typeface="Times New Roman" pitchFamily="18" charset="0"/>
                <a:cs typeface="Times New Roman" pitchFamily="18" charset="0"/>
              </a:rPr>
              <a:t>Bring together experts from Ohio Universities </a:t>
            </a:r>
            <a:r>
              <a:rPr lang="en-US" sz="3000" dirty="0" smtClean="0">
                <a:latin typeface="Times New Roman" pitchFamily="18" charset="0"/>
                <a:cs typeface="Times New Roman" pitchFamily="18" charset="0"/>
              </a:rPr>
              <a:t>to </a:t>
            </a:r>
            <a:r>
              <a:rPr lang="en-US" sz="3000" dirty="0">
                <a:latin typeface="Times New Roman" pitchFamily="18" charset="0"/>
                <a:cs typeface="Times New Roman" pitchFamily="18" charset="0"/>
              </a:rPr>
              <a:t>lend expertise to local and state </a:t>
            </a:r>
            <a:r>
              <a:rPr lang="en-US" sz="3000" dirty="0" smtClean="0">
                <a:latin typeface="Times New Roman" pitchFamily="18" charset="0"/>
                <a:cs typeface="Times New Roman" pitchFamily="18" charset="0"/>
              </a:rPr>
              <a:t>entities</a:t>
            </a:r>
          </a:p>
          <a:p>
            <a:pPr marL="457200" indent="-457200">
              <a:buFont typeface="Arial" pitchFamily="34" charset="0"/>
              <a:buChar char="•"/>
            </a:pPr>
            <a:r>
              <a:rPr lang="en-US" sz="3000" dirty="0" smtClean="0">
                <a:latin typeface="Times New Roman" pitchFamily="18" charset="0"/>
                <a:cs typeface="Times New Roman" pitchFamily="18" charset="0"/>
              </a:rPr>
              <a:t>Formation </a:t>
            </a:r>
            <a:r>
              <a:rPr lang="en-US" sz="3000" dirty="0">
                <a:latin typeface="Times New Roman" pitchFamily="18" charset="0"/>
                <a:cs typeface="Times New Roman" pitchFamily="18" charset="0"/>
              </a:rPr>
              <a:t>of academic-practitioner </a:t>
            </a:r>
            <a:r>
              <a:rPr lang="en-US" sz="3000" dirty="0" smtClean="0">
                <a:latin typeface="Times New Roman" pitchFamily="18" charset="0"/>
                <a:cs typeface="Times New Roman" pitchFamily="18" charset="0"/>
              </a:rPr>
              <a:t>partnerships</a:t>
            </a:r>
          </a:p>
          <a:p>
            <a:pPr marL="457200" indent="-457200">
              <a:buFont typeface="Arial" pitchFamily="34" charset="0"/>
              <a:buChar char="•"/>
            </a:pPr>
            <a:r>
              <a:rPr lang="en-US" sz="3000" dirty="0">
                <a:latin typeface="Times New Roman" pitchFamily="18" charset="0"/>
                <a:cs typeface="Times New Roman" pitchFamily="18" charset="0"/>
              </a:rPr>
              <a:t>Develop system for effective delivery of evidence-based practices across the State of Ohio</a:t>
            </a:r>
          </a:p>
          <a:p>
            <a:pPr marL="457200" indent="-457200">
              <a:buFont typeface="Arial" pitchFamily="34" charset="0"/>
              <a:buChar char="•"/>
            </a:pPr>
            <a:r>
              <a:rPr lang="en-US" sz="3000" dirty="0" smtClean="0">
                <a:latin typeface="Times New Roman" pitchFamily="18" charset="0"/>
                <a:cs typeface="Times New Roman" pitchFamily="18" charset="0"/>
              </a:rPr>
              <a:t>Use these evidence-based approaches to solve local/state </a:t>
            </a:r>
            <a:r>
              <a:rPr lang="en-US" sz="3000" dirty="0">
                <a:latin typeface="Times New Roman" pitchFamily="18" charset="0"/>
                <a:cs typeface="Times New Roman" pitchFamily="18" charset="0"/>
              </a:rPr>
              <a:t>crime </a:t>
            </a:r>
            <a:r>
              <a:rPr lang="en-US" sz="3000" dirty="0" smtClean="0">
                <a:latin typeface="Times New Roman" pitchFamily="18" charset="0"/>
                <a:cs typeface="Times New Roman" pitchFamily="18" charset="0"/>
              </a:rPr>
              <a:t>problems</a:t>
            </a:r>
          </a:p>
          <a:p>
            <a:pPr marL="857250" lvl="1" indent="-457200">
              <a:buFont typeface="Arial" pitchFamily="34" charset="0"/>
              <a:buChar char="•"/>
            </a:pPr>
            <a:r>
              <a:rPr lang="en-US" sz="2600" dirty="0" smtClean="0">
                <a:latin typeface="Times New Roman" pitchFamily="18" charset="0"/>
                <a:cs typeface="Times New Roman" pitchFamily="18" charset="0"/>
              </a:rPr>
              <a:t>Effectiveness </a:t>
            </a:r>
          </a:p>
          <a:p>
            <a:pPr marL="857250" lvl="1" indent="-457200">
              <a:buFont typeface="Arial" pitchFamily="34" charset="0"/>
              <a:buChar char="•"/>
            </a:pPr>
            <a:r>
              <a:rPr lang="en-US" sz="2600" dirty="0" smtClean="0">
                <a:latin typeface="Times New Roman" pitchFamily="18" charset="0"/>
                <a:cs typeface="Times New Roman" pitchFamily="18" charset="0"/>
              </a:rPr>
              <a:t>Efficiency</a:t>
            </a:r>
          </a:p>
          <a:p>
            <a:pPr marL="857250" lvl="1" indent="-457200">
              <a:buFont typeface="Arial" pitchFamily="34" charset="0"/>
              <a:buChar char="•"/>
            </a:pPr>
            <a:r>
              <a:rPr lang="en-US" sz="2600" dirty="0" smtClean="0">
                <a:latin typeface="Times New Roman" pitchFamily="18" charset="0"/>
                <a:cs typeface="Times New Roman" pitchFamily="18" charset="0"/>
              </a:rPr>
              <a:t>Legitimacy</a:t>
            </a:r>
            <a:endParaRPr lang="en-US" sz="2600" dirty="0">
              <a:latin typeface="Times New Roman" pitchFamily="18" charset="0"/>
              <a:cs typeface="Times New Roman" pitchFamily="18" charset="0"/>
            </a:endParaRPr>
          </a:p>
          <a:p>
            <a:pPr marL="457200" indent="-457200">
              <a:buFont typeface="Arial" pitchFamily="34" charset="0"/>
              <a:buChar char="•"/>
            </a:pPr>
            <a:endParaRPr lang="en-US" sz="2800" b="0" dirty="0">
              <a:latin typeface="Times New Roman" pitchFamily="18" charset="0"/>
              <a:cs typeface="Times New Roman" pitchFamily="18" charset="0"/>
            </a:endParaRPr>
          </a:p>
          <a:p>
            <a:pPr marL="457200" indent="-457200">
              <a:buFont typeface="Arial" pitchFamily="34" charset="0"/>
              <a:buChar char="•"/>
            </a:pPr>
            <a:endParaRPr lang="en-US" sz="2800" b="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25434745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8991600" cy="838200"/>
          </a:xfrm>
        </p:spPr>
        <p:txBody>
          <a:bodyPr>
            <a:normAutofit/>
          </a:bodyPr>
          <a:lstStyle/>
          <a:p>
            <a:pPr algn="ctr"/>
            <a:r>
              <a:rPr lang="en-US" sz="4000" dirty="0" smtClean="0">
                <a:solidFill>
                  <a:srgbClr val="FF0000"/>
                </a:solidFill>
                <a:latin typeface="Times New Roman" pitchFamily="18" charset="0"/>
                <a:cs typeface="Times New Roman" pitchFamily="18" charset="0"/>
              </a:rPr>
              <a:t>Concept in Practice</a:t>
            </a:r>
            <a:endParaRPr lang="en-US" sz="4000" b="1" cap="none" dirty="0">
              <a:solidFill>
                <a:srgbClr val="FF0000"/>
              </a:solidFill>
              <a:latin typeface="Times New Roman" pitchFamily="18" charset="0"/>
              <a:cs typeface="Times New Roman" pitchFamily="18" charset="0"/>
            </a:endParaRPr>
          </a:p>
        </p:txBody>
      </p:sp>
      <p:sp>
        <p:nvSpPr>
          <p:cNvPr id="6" name="Text Placeholder 5"/>
          <p:cNvSpPr>
            <a:spLocks noGrp="1"/>
          </p:cNvSpPr>
          <p:nvPr>
            <p:ph type="body" sz="half" idx="2"/>
          </p:nvPr>
        </p:nvSpPr>
        <p:spPr>
          <a:xfrm>
            <a:off x="457200" y="1066800"/>
            <a:ext cx="8305800" cy="5486400"/>
          </a:xfrm>
        </p:spPr>
        <p:txBody>
          <a:bodyPr>
            <a:normAutofit fontScale="92500" lnSpcReduction="20000"/>
          </a:bodyPr>
          <a:lstStyle/>
          <a:p>
            <a:pPr marL="514350" indent="-514350">
              <a:buFont typeface="Arial" pitchFamily="34" charset="0"/>
              <a:buChar char="•"/>
            </a:pPr>
            <a:r>
              <a:rPr lang="en-US" sz="2800" b="0" dirty="0" smtClean="0">
                <a:latin typeface="Times New Roman" pitchFamily="18" charset="0"/>
                <a:cs typeface="Times New Roman" pitchFamily="18" charset="0"/>
              </a:rPr>
              <a:t>Developed Ohio Risk Assessment System and Ohio Youth Assessment System</a:t>
            </a:r>
            <a:endParaRPr lang="en-US" sz="1200" b="0" dirty="0" smtClean="0">
              <a:latin typeface="Times New Roman" pitchFamily="18" charset="0"/>
              <a:cs typeface="Times New Roman" pitchFamily="18" charset="0"/>
            </a:endParaRPr>
          </a:p>
          <a:p>
            <a:pPr marL="514350" indent="-514350">
              <a:buFont typeface="Arial" pitchFamily="34" charset="0"/>
              <a:buChar char="•"/>
            </a:pPr>
            <a:r>
              <a:rPr lang="en-US" sz="2800" b="0" dirty="0" smtClean="0">
                <a:latin typeface="Times New Roman" pitchFamily="18" charset="0"/>
                <a:cs typeface="Times New Roman" pitchFamily="18" charset="0"/>
              </a:rPr>
              <a:t>Partnership with ODRC improved institutional and community corrections</a:t>
            </a:r>
          </a:p>
          <a:p>
            <a:pPr marL="514350" indent="-514350">
              <a:buFont typeface="Arial" pitchFamily="34" charset="0"/>
              <a:buChar char="•"/>
            </a:pPr>
            <a:r>
              <a:rPr lang="en-US" sz="2800" b="0" dirty="0" smtClean="0">
                <a:latin typeface="Times New Roman" pitchFamily="18" charset="0"/>
                <a:cs typeface="Times New Roman" pitchFamily="18" charset="0"/>
              </a:rPr>
              <a:t>Partnership with ODYS changed the footprint of juvenile justice system</a:t>
            </a:r>
            <a:endParaRPr lang="en-US" sz="1200" b="0" dirty="0" smtClean="0">
              <a:latin typeface="Times New Roman" pitchFamily="18" charset="0"/>
              <a:cs typeface="Times New Roman" pitchFamily="18" charset="0"/>
            </a:endParaRPr>
          </a:p>
          <a:p>
            <a:pPr marL="514350" indent="-514350">
              <a:buFont typeface="Arial" pitchFamily="34" charset="0"/>
              <a:buChar char="•"/>
            </a:pPr>
            <a:r>
              <a:rPr lang="en-US" sz="2800" b="0" dirty="0" smtClean="0">
                <a:latin typeface="Times New Roman" pitchFamily="18" charset="0"/>
                <a:cs typeface="Times New Roman" pitchFamily="18" charset="0"/>
              </a:rPr>
              <a:t>Work on collateral consequences that shaped new legislation</a:t>
            </a:r>
          </a:p>
          <a:p>
            <a:pPr marL="514350" indent="-514350">
              <a:buFont typeface="Arial" pitchFamily="34" charset="0"/>
              <a:buChar char="•"/>
            </a:pPr>
            <a:r>
              <a:rPr lang="en-US" sz="2800" dirty="0" smtClean="0">
                <a:latin typeface="Times New Roman" pitchFamily="18" charset="0"/>
                <a:cs typeface="Times New Roman" pitchFamily="18" charset="0"/>
              </a:rPr>
              <a:t>Partnership with OCJS and Ohio law enforcement agencies is reducing group/gang related violence </a:t>
            </a:r>
          </a:p>
          <a:p>
            <a:pPr marL="514350" indent="-514350">
              <a:buFont typeface="Arial" pitchFamily="34" charset="0"/>
              <a:buChar char="•"/>
            </a:pPr>
            <a:r>
              <a:rPr lang="en-US" sz="2800" b="0" dirty="0" smtClean="0">
                <a:latin typeface="Times New Roman" pitchFamily="18" charset="0"/>
                <a:cs typeface="Times New Roman" pitchFamily="18" charset="0"/>
              </a:rPr>
              <a:t>Partnership with Ohio police agencies to advance crime analysis and evidence-based practices</a:t>
            </a:r>
          </a:p>
          <a:p>
            <a:pPr marL="514350" indent="-514350">
              <a:buFont typeface="Arial" pitchFamily="34" charset="0"/>
              <a:buChar char="•"/>
            </a:pPr>
            <a:r>
              <a:rPr lang="en-US" sz="2800" dirty="0" smtClean="0">
                <a:latin typeface="Times New Roman" pitchFamily="18" charset="0"/>
                <a:cs typeface="Times New Roman" pitchFamily="18" charset="0"/>
              </a:rPr>
              <a:t>Partnership with campus police to address crime problems</a:t>
            </a:r>
            <a:endParaRPr lang="en-US" sz="2800" b="0" dirty="0" smtClean="0">
              <a:latin typeface="Times New Roman" pitchFamily="18" charset="0"/>
              <a:cs typeface="Times New Roman" pitchFamily="18" charset="0"/>
            </a:endParaRPr>
          </a:p>
          <a:p>
            <a:pPr marL="514350" indent="-514350">
              <a:buFont typeface="+mj-lt"/>
              <a:buAutoNum type="arabicPeriod"/>
            </a:pPr>
            <a:endParaRPr lang="en-US" sz="1300" b="0" dirty="0">
              <a:latin typeface="Times New Roman" pitchFamily="18" charset="0"/>
              <a:cs typeface="Times New Roman" pitchFamily="18" charset="0"/>
            </a:endParaRPr>
          </a:p>
        </p:txBody>
      </p:sp>
    </p:spTree>
    <p:extLst>
      <p:ext uri="{BB962C8B-B14F-4D97-AF65-F5344CB8AC3E}">
        <p14:creationId xmlns:p14="http://schemas.microsoft.com/office/powerpoint/2010/main" val="28982762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 y="274638"/>
            <a:ext cx="8991600" cy="792162"/>
          </a:xfrm>
        </p:spPr>
        <p:txBody>
          <a:bodyPr/>
          <a:lstStyle/>
          <a:p>
            <a:r>
              <a:rPr lang="en-US" sz="3600" b="1" dirty="0" smtClean="0">
                <a:solidFill>
                  <a:srgbClr val="FF0000"/>
                </a:solidFill>
                <a:latin typeface="Times New Roman" pitchFamily="18" charset="0"/>
                <a:cs typeface="Times New Roman" pitchFamily="18" charset="0"/>
              </a:rPr>
              <a:t>OCCS Pilot Funding From OCJS</a:t>
            </a:r>
            <a:endParaRPr lang="en-US" sz="3600" b="1" dirty="0">
              <a:solidFill>
                <a:srgbClr val="FF0000"/>
              </a:solidFill>
              <a:latin typeface="Times New Roman" pitchFamily="18" charset="0"/>
              <a:cs typeface="Times New Roman" pitchFamily="18" charset="0"/>
            </a:endParaRPr>
          </a:p>
        </p:txBody>
      </p:sp>
      <p:sp>
        <p:nvSpPr>
          <p:cNvPr id="6" name="Content Placeholder 5"/>
          <p:cNvSpPr>
            <a:spLocks noGrp="1"/>
          </p:cNvSpPr>
          <p:nvPr>
            <p:ph idx="1"/>
          </p:nvPr>
        </p:nvSpPr>
        <p:spPr>
          <a:xfrm>
            <a:off x="609600" y="1295400"/>
            <a:ext cx="7924800" cy="4830763"/>
          </a:xfrm>
        </p:spPr>
        <p:txBody>
          <a:bodyPr/>
          <a:lstStyle/>
          <a:p>
            <a:pPr marL="457200" lvl="0" indent="-457200">
              <a:buNone/>
            </a:pPr>
            <a:r>
              <a:rPr lang="en-US" sz="2800" u="sng" dirty="0" smtClean="0">
                <a:latin typeface="Times New Roman" pitchFamily="18" charset="0"/>
                <a:cs typeface="Times New Roman" pitchFamily="18" charset="0"/>
              </a:rPr>
              <a:t>Purpose</a:t>
            </a:r>
            <a:r>
              <a:rPr lang="en-US" sz="2800" dirty="0" smtClean="0">
                <a:latin typeface="Times New Roman" pitchFamily="18" charset="0"/>
                <a:cs typeface="Times New Roman" pitchFamily="18" charset="0"/>
              </a:rPr>
              <a:t>:</a:t>
            </a:r>
          </a:p>
          <a:p>
            <a:pPr marL="457200" lvl="0" indent="-457200">
              <a:buFont typeface="+mj-lt"/>
              <a:buAutoNum type="arabicPeriod"/>
            </a:pPr>
            <a:r>
              <a:rPr lang="en-US" dirty="0" smtClean="0">
                <a:latin typeface="Times New Roman" pitchFamily="18" charset="0"/>
                <a:cs typeface="Times New Roman" pitchFamily="18" charset="0"/>
              </a:rPr>
              <a:t>Determine interest across universities </a:t>
            </a:r>
          </a:p>
          <a:p>
            <a:pPr marL="457200" lvl="0" indent="-457200">
              <a:buFont typeface="+mj-lt"/>
              <a:buAutoNum type="arabicPeriod"/>
            </a:pPr>
            <a:r>
              <a:rPr lang="en-US" dirty="0" smtClean="0">
                <a:latin typeface="Times New Roman" pitchFamily="18" charset="0"/>
                <a:cs typeface="Times New Roman" pitchFamily="18" charset="0"/>
              </a:rPr>
              <a:t>Develop an Advisory Board </a:t>
            </a:r>
          </a:p>
          <a:p>
            <a:pPr marL="457200" indent="-457200">
              <a:buFont typeface="+mj-lt"/>
              <a:buAutoNum type="arabicPeriod"/>
            </a:pPr>
            <a:r>
              <a:rPr lang="en-US" dirty="0">
                <a:latin typeface="Times New Roman" pitchFamily="18" charset="0"/>
                <a:cs typeface="Times New Roman" pitchFamily="18" charset="0"/>
              </a:rPr>
              <a:t>Development of policies and </a:t>
            </a:r>
            <a:r>
              <a:rPr lang="en-US" dirty="0" smtClean="0">
                <a:latin typeface="Times New Roman" pitchFamily="18" charset="0"/>
                <a:cs typeface="Times New Roman" pitchFamily="18" charset="0"/>
              </a:rPr>
              <a:t>procedures</a:t>
            </a:r>
            <a:endParaRPr lang="en-US" sz="2800" dirty="0" smtClean="0">
              <a:latin typeface="Times New Roman" pitchFamily="18" charset="0"/>
              <a:cs typeface="Times New Roman" pitchFamily="18" charset="0"/>
            </a:endParaRPr>
          </a:p>
          <a:p>
            <a:pPr marL="457200" indent="-457200">
              <a:buFont typeface="+mj-lt"/>
              <a:buAutoNum type="arabicPeriod"/>
            </a:pPr>
            <a:r>
              <a:rPr lang="en-US" dirty="0">
                <a:latin typeface="Times New Roman" pitchFamily="18" charset="0"/>
                <a:cs typeface="Times New Roman" pitchFamily="18" charset="0"/>
              </a:rPr>
              <a:t>Conduct pilot projects </a:t>
            </a:r>
            <a:endParaRPr lang="en-US" dirty="0" smtClean="0">
              <a:latin typeface="Times New Roman" pitchFamily="18" charset="0"/>
              <a:cs typeface="Times New Roman" pitchFamily="18" charset="0"/>
            </a:endParaRPr>
          </a:p>
          <a:p>
            <a:pPr marL="457200" indent="-457200">
              <a:buFont typeface="+mj-lt"/>
              <a:buAutoNum type="arabicPeriod"/>
            </a:pPr>
            <a:r>
              <a:rPr lang="en-US" dirty="0" smtClean="0">
                <a:latin typeface="Times New Roman" pitchFamily="18" charset="0"/>
                <a:cs typeface="Times New Roman" pitchFamily="18" charset="0"/>
              </a:rPr>
              <a:t>Website development</a:t>
            </a:r>
          </a:p>
          <a:p>
            <a:pPr marL="0" lvl="0" indent="0">
              <a:buNone/>
            </a:pP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Times New Roman" pitchFamily="18" charset="0"/>
                <a:cs typeface="Times New Roman" pitchFamily="18" charset="0"/>
              </a:rPr>
              <a:t>University Partners</a:t>
            </a: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295401"/>
            <a:ext cx="8229600" cy="4952999"/>
          </a:xfrm>
        </p:spPr>
        <p:txBody>
          <a:bodyPr/>
          <a:lstStyle/>
          <a:p>
            <a:r>
              <a:rPr lang="en-US" dirty="0" smtClean="0">
                <a:latin typeface="Times New Roman" pitchFamily="18" charset="0"/>
                <a:cs typeface="Times New Roman" pitchFamily="18" charset="0"/>
              </a:rPr>
              <a:t>Invitations extended to experts at 17 Ohio Universities</a:t>
            </a:r>
          </a:p>
          <a:p>
            <a:r>
              <a:rPr lang="en-US" dirty="0" smtClean="0">
                <a:latin typeface="Times New Roman" pitchFamily="18" charset="0"/>
                <a:cs typeface="Times New Roman" pitchFamily="18" charset="0"/>
              </a:rPr>
              <a:t>33 experts attended initial meeting in 2013 </a:t>
            </a:r>
          </a:p>
          <a:p>
            <a:r>
              <a:rPr lang="en-US" dirty="0" smtClean="0">
                <a:latin typeface="Times New Roman" pitchFamily="18" charset="0"/>
                <a:cs typeface="Times New Roman" pitchFamily="18" charset="0"/>
              </a:rPr>
              <a:t>Consortium currently comprised </a:t>
            </a:r>
            <a:r>
              <a:rPr lang="en-US" dirty="0">
                <a:latin typeface="Times New Roman" pitchFamily="18" charset="0"/>
                <a:cs typeface="Times New Roman" pitchFamily="18" charset="0"/>
              </a:rPr>
              <a:t>of </a:t>
            </a:r>
            <a:r>
              <a:rPr lang="en-US" dirty="0" smtClean="0">
                <a:latin typeface="Times New Roman" pitchFamily="18" charset="0"/>
                <a:cs typeface="Times New Roman" pitchFamily="18" charset="0"/>
              </a:rPr>
              <a:t>45 academic experts from 14 </a:t>
            </a:r>
            <a:r>
              <a:rPr lang="en-US" dirty="0">
                <a:latin typeface="Times New Roman" pitchFamily="18" charset="0"/>
                <a:cs typeface="Times New Roman" pitchFamily="18" charset="0"/>
              </a:rPr>
              <a:t>Ohio </a:t>
            </a:r>
            <a:r>
              <a:rPr lang="en-US" dirty="0" smtClean="0">
                <a:latin typeface="Times New Roman" pitchFamily="18" charset="0"/>
                <a:cs typeface="Times New Roman" pitchFamily="18" charset="0"/>
              </a:rPr>
              <a:t>universities in 2016</a:t>
            </a:r>
          </a:p>
          <a:p>
            <a:pPr marL="0" indent="0">
              <a:buNone/>
            </a:pPr>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8014247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FF0000"/>
                </a:solidFill>
                <a:latin typeface="Times New Roman" panose="02020603050405020304" pitchFamily="18" charset="0"/>
                <a:cs typeface="Times New Roman" panose="02020603050405020304" pitchFamily="18" charset="0"/>
              </a:rPr>
              <a:t>Organizational Development and Some Ideas to Think About</a:t>
            </a:r>
          </a:p>
        </p:txBody>
      </p:sp>
      <p:sp>
        <p:nvSpPr>
          <p:cNvPr id="3" name="Content Placeholder 2"/>
          <p:cNvSpPr>
            <a:spLocks noGrp="1"/>
          </p:cNvSpPr>
          <p:nvPr>
            <p:ph idx="1"/>
          </p:nvPr>
        </p:nvSpPr>
        <p:spPr/>
        <p:txBody>
          <a:bodyPr/>
          <a:lstStyle/>
          <a:p>
            <a:endParaRPr lang="en-US" dirty="0" smtClean="0"/>
          </a:p>
          <a:p>
            <a:r>
              <a:rPr lang="en-US" dirty="0" smtClean="0">
                <a:latin typeface="Times New Roman" panose="02020603050405020304" pitchFamily="18" charset="0"/>
                <a:cs typeface="Times New Roman" panose="02020603050405020304" pitchFamily="18" charset="0"/>
              </a:rPr>
              <a:t>Implementation Issues – what gets in the way and some models to consider</a:t>
            </a:r>
          </a:p>
          <a:p>
            <a:endParaRPr lang="en-US" sz="1200"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Example from Ohio of how to develop a network of experts</a:t>
            </a:r>
          </a:p>
          <a:p>
            <a:endParaRPr lang="en-US" sz="1200"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Using </a:t>
            </a:r>
            <a:r>
              <a:rPr lang="en-US" dirty="0">
                <a:latin typeface="Times New Roman" panose="02020603050405020304" pitchFamily="18" charset="0"/>
                <a:cs typeface="Times New Roman" panose="02020603050405020304" pitchFamily="18" charset="0"/>
              </a:rPr>
              <a:t>d</a:t>
            </a:r>
            <a:r>
              <a:rPr lang="en-US" dirty="0" smtClean="0">
                <a:latin typeface="Times New Roman" panose="02020603050405020304" pitchFamily="18" charset="0"/>
                <a:cs typeface="Times New Roman" panose="02020603050405020304" pitchFamily="18" charset="0"/>
              </a:rPr>
              <a:t>ata to improve performance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77941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Times New Roman" pitchFamily="18" charset="0"/>
                <a:cs typeface="Times New Roman" pitchFamily="18" charset="0"/>
              </a:rPr>
              <a:t>Areas of Expertise</a:t>
            </a: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447675" y="1447800"/>
            <a:ext cx="4114800" cy="4830763"/>
          </a:xfrm>
        </p:spPr>
        <p:txBody>
          <a:bodyPr/>
          <a:lstStyle/>
          <a:p>
            <a:r>
              <a:rPr lang="en-US" sz="2400" dirty="0">
                <a:latin typeface="Times New Roman" pitchFamily="18" charset="0"/>
                <a:cs typeface="Times New Roman" pitchFamily="18" charset="0"/>
              </a:rPr>
              <a:t>Drugs and Drug Markets</a:t>
            </a:r>
          </a:p>
          <a:p>
            <a:r>
              <a:rPr lang="en-US" sz="2400" dirty="0" smtClean="0">
                <a:latin typeface="Times New Roman" pitchFamily="18" charset="0"/>
                <a:cs typeface="Times New Roman" pitchFamily="18" charset="0"/>
              </a:rPr>
              <a:t>Law Enforcement</a:t>
            </a:r>
          </a:p>
          <a:p>
            <a:r>
              <a:rPr lang="en-US" sz="2400" dirty="0" smtClean="0">
                <a:latin typeface="Times New Roman" pitchFamily="18" charset="0"/>
                <a:cs typeface="Times New Roman" pitchFamily="18" charset="0"/>
              </a:rPr>
              <a:t>Probation, Parole, and Corrections</a:t>
            </a:r>
          </a:p>
          <a:p>
            <a:r>
              <a:rPr lang="en-US" sz="2400" dirty="0" smtClean="0">
                <a:latin typeface="Times New Roman" pitchFamily="18" charset="0"/>
                <a:cs typeface="Times New Roman" pitchFamily="18" charset="0"/>
              </a:rPr>
              <a:t>Courts</a:t>
            </a:r>
          </a:p>
          <a:p>
            <a:r>
              <a:rPr lang="en-US" sz="2400" dirty="0" smtClean="0">
                <a:latin typeface="Times New Roman" pitchFamily="18" charset="0"/>
                <a:cs typeface="Times New Roman" pitchFamily="18" charset="0"/>
              </a:rPr>
              <a:t>Juvenile Justice/Juvenile Delinquency</a:t>
            </a:r>
          </a:p>
          <a:p>
            <a:r>
              <a:rPr lang="en-US" sz="2400" dirty="0">
                <a:latin typeface="Times New Roman" pitchFamily="18" charset="0"/>
                <a:cs typeface="Times New Roman" pitchFamily="18" charset="0"/>
              </a:rPr>
              <a:t>Domestic </a:t>
            </a:r>
            <a:r>
              <a:rPr lang="en-US" sz="2400" dirty="0" smtClean="0">
                <a:latin typeface="Times New Roman" pitchFamily="18" charset="0"/>
                <a:cs typeface="Times New Roman" pitchFamily="18" charset="0"/>
              </a:rPr>
              <a:t>Violence</a:t>
            </a:r>
          </a:p>
          <a:p>
            <a:r>
              <a:rPr lang="en-US" sz="2400" dirty="0" smtClean="0">
                <a:latin typeface="Times New Roman" pitchFamily="18" charset="0"/>
                <a:cs typeface="Times New Roman" pitchFamily="18" charset="0"/>
              </a:rPr>
              <a:t>Traffic Safety</a:t>
            </a:r>
            <a:endParaRPr lang="en-US" sz="2400" dirty="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p:txBody>
      </p:sp>
      <p:sp>
        <p:nvSpPr>
          <p:cNvPr id="4" name="Content Placeholder 2"/>
          <p:cNvSpPr txBox="1">
            <a:spLocks/>
          </p:cNvSpPr>
          <p:nvPr/>
        </p:nvSpPr>
        <p:spPr bwMode="auto">
          <a:xfrm>
            <a:off x="4781550" y="1447800"/>
            <a:ext cx="4114800" cy="483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en-US" sz="2400" dirty="0" smtClean="0">
                <a:latin typeface="Times New Roman" pitchFamily="18" charset="0"/>
                <a:cs typeface="Times New Roman" pitchFamily="18" charset="0"/>
              </a:rPr>
              <a:t>Race and Gender</a:t>
            </a:r>
          </a:p>
          <a:p>
            <a:r>
              <a:rPr lang="en-US" sz="2400" dirty="0" smtClean="0">
                <a:latin typeface="Times New Roman" pitchFamily="18" charset="0"/>
                <a:cs typeface="Times New Roman" pitchFamily="18" charset="0"/>
              </a:rPr>
              <a:t>Life Course Criminology</a:t>
            </a:r>
          </a:p>
          <a:p>
            <a:r>
              <a:rPr lang="en-US" sz="2400" dirty="0" smtClean="0">
                <a:latin typeface="Times New Roman" pitchFamily="18" charset="0"/>
                <a:cs typeface="Times New Roman" pitchFamily="18" charset="0"/>
              </a:rPr>
              <a:t>White Collar Crime</a:t>
            </a:r>
          </a:p>
          <a:p>
            <a:r>
              <a:rPr lang="en-US" sz="2400" dirty="0" smtClean="0">
                <a:latin typeface="Times New Roman" pitchFamily="18" charset="0"/>
                <a:cs typeface="Times New Roman" pitchFamily="18" charset="0"/>
              </a:rPr>
              <a:t>Gun Violence Reduction</a:t>
            </a:r>
          </a:p>
          <a:p>
            <a:r>
              <a:rPr lang="en-US" sz="2400" dirty="0" smtClean="0">
                <a:latin typeface="Times New Roman" pitchFamily="18" charset="0"/>
                <a:cs typeface="Times New Roman" pitchFamily="18" charset="0"/>
              </a:rPr>
              <a:t>Violent Street Gangs</a:t>
            </a:r>
          </a:p>
          <a:p>
            <a:r>
              <a:rPr lang="en-US" sz="2400" dirty="0" smtClean="0">
                <a:latin typeface="Times New Roman" pitchFamily="18" charset="0"/>
                <a:cs typeface="Times New Roman" pitchFamily="18" charset="0"/>
              </a:rPr>
              <a:t>Crime Analysis/Mapping</a:t>
            </a:r>
          </a:p>
          <a:p>
            <a:r>
              <a:rPr lang="en-US" sz="2400" dirty="0" smtClean="0">
                <a:latin typeface="Times New Roman" pitchFamily="18" charset="0"/>
                <a:cs typeface="Times New Roman" pitchFamily="18" charset="0"/>
              </a:rPr>
              <a:t>Data Visualization</a:t>
            </a:r>
          </a:p>
          <a:p>
            <a:r>
              <a:rPr lang="en-US" sz="2400" dirty="0" smtClean="0">
                <a:latin typeface="Times New Roman" pitchFamily="18" charset="0"/>
                <a:cs typeface="Times New Roman" pitchFamily="18" charset="0"/>
              </a:rPr>
              <a:t>School Violence</a:t>
            </a:r>
            <a:endParaRPr lang="en-US" sz="2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4028789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Times New Roman" pitchFamily="18" charset="0"/>
                <a:cs typeface="Times New Roman" pitchFamily="18" charset="0"/>
              </a:rPr>
              <a:t>OCCS Policies and Procedures</a:t>
            </a: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295401"/>
            <a:ext cx="8229600" cy="4952999"/>
          </a:xfrm>
        </p:spPr>
        <p:txBody>
          <a:bodyPr/>
          <a:lstStyle/>
          <a:p>
            <a:pPr lvl="1">
              <a:buFont typeface="Arial" pitchFamily="34" charset="0"/>
              <a:buChar char="•"/>
            </a:pPr>
            <a:r>
              <a:rPr lang="en-US" sz="3200" dirty="0">
                <a:latin typeface="Times New Roman" pitchFamily="18" charset="0"/>
                <a:cs typeface="Times New Roman" pitchFamily="18" charset="0"/>
              </a:rPr>
              <a:t>Expert selection and participation</a:t>
            </a:r>
          </a:p>
          <a:p>
            <a:pPr lvl="1">
              <a:buFont typeface="Arial" pitchFamily="34" charset="0"/>
              <a:buChar char="•"/>
            </a:pPr>
            <a:r>
              <a:rPr lang="en-US" sz="3200" dirty="0">
                <a:latin typeface="Times New Roman" pitchFamily="18" charset="0"/>
                <a:cs typeface="Times New Roman" pitchFamily="18" charset="0"/>
              </a:rPr>
              <a:t>Screening of request for assistance</a:t>
            </a:r>
            <a:endParaRPr lang="en-US" dirty="0">
              <a:latin typeface="Times New Roman" pitchFamily="18" charset="0"/>
              <a:cs typeface="Times New Roman" pitchFamily="18" charset="0"/>
            </a:endParaRPr>
          </a:p>
          <a:p>
            <a:pPr lvl="1">
              <a:buFont typeface="Arial" pitchFamily="34" charset="0"/>
              <a:buChar char="•"/>
            </a:pPr>
            <a:r>
              <a:rPr lang="en-US" sz="3200" dirty="0">
                <a:latin typeface="Times New Roman" pitchFamily="18" charset="0"/>
                <a:cs typeface="Times New Roman" pitchFamily="18" charset="0"/>
              </a:rPr>
              <a:t>Selection of OCCS experts for projects </a:t>
            </a:r>
          </a:p>
          <a:p>
            <a:pPr lvl="1">
              <a:buFont typeface="Arial" pitchFamily="34" charset="0"/>
              <a:buChar char="•"/>
            </a:pPr>
            <a:r>
              <a:rPr lang="en-US" sz="3200" dirty="0">
                <a:latin typeface="Times New Roman" pitchFamily="18" charset="0"/>
                <a:cs typeface="Times New Roman" pitchFamily="18" charset="0"/>
              </a:rPr>
              <a:t>Oversight mechanisms to ensure: </a:t>
            </a:r>
          </a:p>
          <a:p>
            <a:pPr lvl="2">
              <a:buFont typeface="Arial" pitchFamily="34" charset="0"/>
              <a:buChar char="•"/>
            </a:pPr>
            <a:r>
              <a:rPr lang="en-US" sz="2800" dirty="0">
                <a:latin typeface="Times New Roman" pitchFamily="18" charset="0"/>
                <a:cs typeface="Times New Roman" pitchFamily="18" charset="0"/>
              </a:rPr>
              <a:t>Use of evidence-based practices</a:t>
            </a:r>
          </a:p>
          <a:p>
            <a:pPr lvl="2">
              <a:buFont typeface="Arial" pitchFamily="34" charset="0"/>
              <a:buChar char="•"/>
            </a:pPr>
            <a:r>
              <a:rPr lang="en-US" sz="2800" dirty="0">
                <a:latin typeface="Times New Roman" pitchFamily="18" charset="0"/>
                <a:cs typeface="Times New Roman" pitchFamily="18" charset="0"/>
              </a:rPr>
              <a:t>Quality control </a:t>
            </a:r>
          </a:p>
          <a:p>
            <a:pPr lvl="1">
              <a:buFont typeface="Arial" pitchFamily="34" charset="0"/>
              <a:buChar char="•"/>
            </a:pPr>
            <a:r>
              <a:rPr lang="en-US" sz="3200" dirty="0">
                <a:latin typeface="Times New Roman" pitchFamily="18" charset="0"/>
                <a:cs typeface="Times New Roman" pitchFamily="18" charset="0"/>
              </a:rPr>
              <a:t>Budget and auditing</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1779677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Times New Roman" pitchFamily="18" charset="0"/>
                <a:cs typeface="Times New Roman" pitchFamily="18" charset="0"/>
              </a:rPr>
              <a:t>OCJS Website</a:t>
            </a: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295400"/>
            <a:ext cx="8229600" cy="4830763"/>
          </a:xfrm>
        </p:spPr>
        <p:txBody>
          <a:bodyPr/>
          <a:lstStyle/>
          <a:p>
            <a:r>
              <a:rPr lang="en-US" sz="2800" dirty="0" smtClean="0">
                <a:latin typeface="Times New Roman" pitchFamily="18" charset="0"/>
                <a:cs typeface="Times New Roman" pitchFamily="18" charset="0"/>
              </a:rPr>
              <a:t>Mission statement and description of OCCS</a:t>
            </a:r>
          </a:p>
          <a:p>
            <a:r>
              <a:rPr lang="en-US" sz="2800" dirty="0" smtClean="0">
                <a:latin typeface="Times New Roman" pitchFamily="18" charset="0"/>
                <a:cs typeface="Times New Roman" pitchFamily="18" charset="0"/>
              </a:rPr>
              <a:t>OCCS members and areas of expertise</a:t>
            </a:r>
          </a:p>
          <a:p>
            <a:r>
              <a:rPr lang="en-US" sz="2800" dirty="0" smtClean="0">
                <a:latin typeface="Times New Roman" pitchFamily="18" charset="0"/>
                <a:cs typeface="Times New Roman" pitchFamily="18" charset="0"/>
              </a:rPr>
              <a:t>Links to information on evidence-based approaches</a:t>
            </a:r>
          </a:p>
          <a:p>
            <a:r>
              <a:rPr lang="en-US" sz="2800" dirty="0" smtClean="0">
                <a:latin typeface="Times New Roman" pitchFamily="18" charset="0"/>
                <a:cs typeface="Times New Roman" pitchFamily="18" charset="0"/>
              </a:rPr>
              <a:t>Forms for agencies requesting assistance</a:t>
            </a:r>
          </a:p>
          <a:p>
            <a:r>
              <a:rPr lang="en-US" sz="2800" dirty="0">
                <a:latin typeface="Times New Roman" pitchFamily="18" charset="0"/>
                <a:cs typeface="Times New Roman" pitchFamily="18" charset="0"/>
              </a:rPr>
              <a:t>Quality assurance surveys</a:t>
            </a:r>
          </a:p>
          <a:p>
            <a:r>
              <a:rPr lang="en-US" sz="2800" dirty="0" smtClean="0">
                <a:latin typeface="Times New Roman" pitchFamily="18" charset="0"/>
                <a:cs typeface="Times New Roman" pitchFamily="18" charset="0"/>
              </a:rPr>
              <a:t>Examples of prior technical assistance, training, consulting, and partnerships</a:t>
            </a:r>
          </a:p>
          <a:p>
            <a:r>
              <a:rPr lang="en-US" sz="2800" dirty="0" smtClean="0">
                <a:latin typeface="Times New Roman" pitchFamily="18" charset="0"/>
                <a:cs typeface="Times New Roman" pitchFamily="18" charset="0"/>
              </a:rPr>
              <a:t>Link on homepage</a:t>
            </a:r>
          </a:p>
          <a:p>
            <a:endParaRPr lang="en-US" sz="26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7065130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382000" cy="838200"/>
          </a:xfrm>
        </p:spPr>
        <p:txBody>
          <a:bodyPr>
            <a:normAutofit/>
          </a:bodyPr>
          <a:lstStyle/>
          <a:p>
            <a:pPr algn="ctr"/>
            <a:r>
              <a:rPr lang="en-US" sz="4000" dirty="0" smtClean="0">
                <a:solidFill>
                  <a:srgbClr val="FF0000"/>
                </a:solidFill>
                <a:latin typeface="Times New Roman" pitchFamily="18" charset="0"/>
                <a:cs typeface="Times New Roman" pitchFamily="18" charset="0"/>
              </a:rPr>
              <a:t>Benefits of OCCS</a:t>
            </a:r>
            <a:endParaRPr lang="en-US" sz="4000" b="1" cap="none" dirty="0">
              <a:solidFill>
                <a:srgbClr val="FF0000"/>
              </a:solidFill>
              <a:latin typeface="Times New Roman" pitchFamily="18" charset="0"/>
              <a:cs typeface="Times New Roman" pitchFamily="18" charset="0"/>
            </a:endParaRPr>
          </a:p>
        </p:txBody>
      </p:sp>
      <p:sp>
        <p:nvSpPr>
          <p:cNvPr id="6" name="Text Placeholder 5"/>
          <p:cNvSpPr>
            <a:spLocks noGrp="1"/>
          </p:cNvSpPr>
          <p:nvPr>
            <p:ph type="body" sz="half" idx="2"/>
          </p:nvPr>
        </p:nvSpPr>
        <p:spPr>
          <a:xfrm>
            <a:off x="228600" y="1066800"/>
            <a:ext cx="8763000" cy="5486400"/>
          </a:xfrm>
        </p:spPr>
        <p:txBody>
          <a:bodyPr>
            <a:noAutofit/>
          </a:bodyPr>
          <a:lstStyle/>
          <a:p>
            <a:pPr marL="457200" indent="-365760">
              <a:buFont typeface="Arial" pitchFamily="34" charset="0"/>
              <a:buChar char="•"/>
            </a:pPr>
            <a:r>
              <a:rPr lang="en-US" sz="2800" b="0" dirty="0" smtClean="0">
                <a:latin typeface="Times New Roman" pitchFamily="18" charset="0"/>
                <a:cs typeface="Times New Roman" pitchFamily="18" charset="0"/>
              </a:rPr>
              <a:t>Model: First of its type in the country</a:t>
            </a:r>
          </a:p>
          <a:p>
            <a:pPr marL="457200" indent="-365760">
              <a:buFont typeface="Arial" pitchFamily="34" charset="0"/>
              <a:buChar char="•"/>
            </a:pPr>
            <a:r>
              <a:rPr lang="en-US" sz="2800" b="0" dirty="0" smtClean="0">
                <a:latin typeface="Times New Roman" pitchFamily="18" charset="0"/>
                <a:cs typeface="Times New Roman" pitchFamily="18" charset="0"/>
              </a:rPr>
              <a:t>Cost savings: Low to no cost for jurisdictions or agencies</a:t>
            </a:r>
          </a:p>
          <a:p>
            <a:pPr marL="457200" indent="-365760">
              <a:buFont typeface="Arial" pitchFamily="34" charset="0"/>
              <a:buChar char="•"/>
            </a:pPr>
            <a:r>
              <a:rPr lang="en-US" sz="2800" b="0" dirty="0" smtClean="0">
                <a:latin typeface="Times New Roman" pitchFamily="18" charset="0"/>
                <a:cs typeface="Times New Roman" pitchFamily="18" charset="0"/>
              </a:rPr>
              <a:t>Forge relationships: Bridge gap between academics and practitioners</a:t>
            </a:r>
          </a:p>
          <a:p>
            <a:pPr marL="457200" indent="-365760">
              <a:buFont typeface="Arial" pitchFamily="34" charset="0"/>
              <a:buChar char="•"/>
            </a:pPr>
            <a:r>
              <a:rPr lang="en-US" sz="2800" b="0" dirty="0" smtClean="0">
                <a:latin typeface="Times New Roman" pitchFamily="18" charset="0"/>
                <a:cs typeface="Times New Roman" pitchFamily="18" charset="0"/>
              </a:rPr>
              <a:t>Knowledge transfer: Promote evidence based practices </a:t>
            </a:r>
          </a:p>
          <a:p>
            <a:pPr marL="457200" indent="-365760">
              <a:buFont typeface="Arial" pitchFamily="34" charset="0"/>
              <a:buChar char="•"/>
            </a:pPr>
            <a:r>
              <a:rPr lang="en-US" sz="2800" b="0" dirty="0" smtClean="0">
                <a:latin typeface="Times New Roman" pitchFamily="18" charset="0"/>
                <a:cs typeface="Times New Roman" pitchFamily="18" charset="0"/>
              </a:rPr>
              <a:t>Local focus: Build capacity </a:t>
            </a:r>
          </a:p>
          <a:p>
            <a:pPr marL="457200" indent="-365760">
              <a:buFont typeface="Arial" pitchFamily="34" charset="0"/>
              <a:buChar char="•"/>
            </a:pPr>
            <a:r>
              <a:rPr lang="en-US" sz="2800" b="0" dirty="0" smtClean="0">
                <a:latin typeface="Times New Roman" pitchFamily="18" charset="0"/>
                <a:cs typeface="Times New Roman" pitchFamily="18" charset="0"/>
              </a:rPr>
              <a:t>Use of expertise: Matches experts with need </a:t>
            </a:r>
          </a:p>
          <a:p>
            <a:pPr marL="457200" indent="-365760">
              <a:buFont typeface="Arial" pitchFamily="34" charset="0"/>
              <a:buChar char="•"/>
            </a:pPr>
            <a:r>
              <a:rPr lang="en-US" sz="2800" b="0" dirty="0" smtClean="0">
                <a:latin typeface="Times New Roman" pitchFamily="18" charset="0"/>
                <a:cs typeface="Times New Roman" pitchFamily="18" charset="0"/>
              </a:rPr>
              <a:t>Data Driven: Help agencies understand and use data</a:t>
            </a:r>
          </a:p>
          <a:p>
            <a:endParaRPr lang="en-US" sz="2800" b="0" dirty="0">
              <a:latin typeface="Times New Roman" pitchFamily="18" charset="0"/>
              <a:cs typeface="Times New Roman" pitchFamily="18" charset="0"/>
            </a:endParaRPr>
          </a:p>
        </p:txBody>
      </p:sp>
    </p:spTree>
    <p:extLst>
      <p:ext uri="{BB962C8B-B14F-4D97-AF65-F5344CB8AC3E}">
        <p14:creationId xmlns:p14="http://schemas.microsoft.com/office/powerpoint/2010/main" val="36336290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382000" cy="838200"/>
          </a:xfrm>
        </p:spPr>
        <p:txBody>
          <a:bodyPr>
            <a:normAutofit/>
          </a:bodyPr>
          <a:lstStyle/>
          <a:p>
            <a:pPr algn="ctr"/>
            <a:r>
              <a:rPr lang="en-US" sz="4400" b="1" cap="none" dirty="0" smtClean="0">
                <a:solidFill>
                  <a:srgbClr val="FF0000"/>
                </a:solidFill>
                <a:latin typeface="Times New Roman" pitchFamily="18" charset="0"/>
                <a:cs typeface="Times New Roman" pitchFamily="18" charset="0"/>
              </a:rPr>
              <a:t>Projects Funded</a:t>
            </a:r>
            <a:endParaRPr lang="en-US" sz="4400" b="1" cap="none" dirty="0">
              <a:solidFill>
                <a:srgbClr val="FF0000"/>
              </a:solidFill>
              <a:latin typeface="Times New Roman" pitchFamily="18" charset="0"/>
              <a:cs typeface="Times New Roman" pitchFamily="18" charset="0"/>
            </a:endParaRPr>
          </a:p>
        </p:txBody>
      </p:sp>
      <p:sp>
        <p:nvSpPr>
          <p:cNvPr id="6" name="Text Placeholder 5"/>
          <p:cNvSpPr>
            <a:spLocks noGrp="1"/>
          </p:cNvSpPr>
          <p:nvPr>
            <p:ph type="body" sz="half" idx="2"/>
          </p:nvPr>
        </p:nvSpPr>
        <p:spPr>
          <a:xfrm>
            <a:off x="457200" y="1143000"/>
            <a:ext cx="8305800" cy="5410200"/>
          </a:xfrm>
        </p:spPr>
        <p:txBody>
          <a:bodyPr>
            <a:normAutofit/>
          </a:bodyPr>
          <a:lstStyle/>
          <a:p>
            <a:pPr marL="457200" indent="-457200">
              <a:buFont typeface="Arial" panose="020B0604020202020204" pitchFamily="34" charset="0"/>
              <a:buChar char="•"/>
            </a:pPr>
            <a:r>
              <a:rPr lang="en-US" sz="3200" dirty="0" smtClean="0">
                <a:latin typeface="Times New Roman" pitchFamily="18" charset="0"/>
                <a:cs typeface="Times New Roman" pitchFamily="18" charset="0"/>
              </a:rPr>
              <a:t>Received a grant from the Bureau of Justice Assistance</a:t>
            </a:r>
          </a:p>
          <a:p>
            <a:endParaRPr lang="en-US" sz="1200" b="0" dirty="0" smtClean="0">
              <a:latin typeface="Times New Roman" pitchFamily="18" charset="0"/>
              <a:cs typeface="Times New Roman" pitchFamily="18" charset="0"/>
            </a:endParaRPr>
          </a:p>
          <a:p>
            <a:pPr marL="457200" indent="-457200">
              <a:buFont typeface="Arial" panose="020B0604020202020204" pitchFamily="34" charset="0"/>
              <a:buChar char="•"/>
            </a:pPr>
            <a:r>
              <a:rPr lang="en-US" sz="3200" b="0" dirty="0" smtClean="0">
                <a:latin typeface="Times New Roman" pitchFamily="18" charset="0"/>
                <a:cs typeface="Times New Roman" pitchFamily="18" charset="0"/>
              </a:rPr>
              <a:t>14 projects have been funded (to police agencies, courts, department of corrections, and sentencing commissions)</a:t>
            </a:r>
          </a:p>
          <a:p>
            <a:pPr marL="457200" indent="-457200">
              <a:buFont typeface="Arial" panose="020B0604020202020204" pitchFamily="34" charset="0"/>
              <a:buChar char="•"/>
            </a:pPr>
            <a:endParaRPr lang="en-US" sz="1600" b="0" dirty="0" smtClean="0">
              <a:latin typeface="Times New Roman" pitchFamily="18" charset="0"/>
              <a:cs typeface="Times New Roman" pitchFamily="18" charset="0"/>
            </a:endParaRPr>
          </a:p>
          <a:p>
            <a:pPr marL="457200" indent="-457200">
              <a:buFont typeface="Arial" panose="020B0604020202020204" pitchFamily="34" charset="0"/>
              <a:buChar char="•"/>
            </a:pPr>
            <a:r>
              <a:rPr lang="en-US" sz="3200" b="0" dirty="0" smtClean="0">
                <a:latin typeface="Times New Roman" pitchFamily="18" charset="0"/>
                <a:cs typeface="Times New Roman" pitchFamily="18" charset="0"/>
              </a:rPr>
              <a:t>Roughly $160,00 devoted to these 14 projects (average of $10-15K per project with largest $50k</a:t>
            </a:r>
            <a:endParaRPr lang="en-US" sz="3200" dirty="0">
              <a:latin typeface="Times New Roman" pitchFamily="18" charset="0"/>
              <a:cs typeface="Times New Roman" pitchFamily="18" charset="0"/>
            </a:endParaRPr>
          </a:p>
          <a:p>
            <a:pPr marL="457200" indent="-457200">
              <a:buFont typeface="Arial" panose="020B0604020202020204" pitchFamily="34" charset="0"/>
              <a:buChar char="•"/>
            </a:pPr>
            <a:endParaRPr lang="en-US" sz="2800" b="0" dirty="0" smtClean="0">
              <a:latin typeface="Times New Roman" pitchFamily="18" charset="0"/>
              <a:cs typeface="Times New Roman" pitchFamily="18" charset="0"/>
            </a:endParaRPr>
          </a:p>
          <a:p>
            <a:pPr marL="742950" indent="-742950">
              <a:buAutoNum type="arabicPeriod"/>
            </a:pPr>
            <a:endParaRPr lang="en-US" sz="2800" b="0" dirty="0">
              <a:latin typeface="Times New Roman" pitchFamily="18" charset="0"/>
              <a:cs typeface="Times New Roman" pitchFamily="18" charset="0"/>
            </a:endParaRPr>
          </a:p>
          <a:p>
            <a:pPr marL="457200" indent="-457200">
              <a:buFont typeface="Arial" pitchFamily="34" charset="0"/>
              <a:buChar char="•"/>
            </a:pPr>
            <a:endParaRPr lang="en-US" sz="3200" dirty="0" smtClean="0"/>
          </a:p>
          <a:p>
            <a:endParaRPr lang="en-US" sz="3200" dirty="0" smtClean="0"/>
          </a:p>
          <a:p>
            <a:pPr marL="457200" indent="-457200">
              <a:buFont typeface="Arial" pitchFamily="34" charset="0"/>
              <a:buChar char="•"/>
            </a:pPr>
            <a:endParaRPr lang="en-US" sz="3200" dirty="0"/>
          </a:p>
        </p:txBody>
      </p:sp>
    </p:spTree>
    <p:extLst>
      <p:ext uri="{BB962C8B-B14F-4D97-AF65-F5344CB8AC3E}">
        <p14:creationId xmlns:p14="http://schemas.microsoft.com/office/powerpoint/2010/main" val="41757608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868362"/>
          </a:xfrm>
        </p:spPr>
        <p:txBody>
          <a:bodyPr>
            <a:normAutofit/>
          </a:bodyPr>
          <a:lstStyle/>
          <a:p>
            <a:pPr algn="ctr"/>
            <a:r>
              <a:rPr lang="en-US" sz="4400" b="1" cap="none" dirty="0" smtClean="0">
                <a:solidFill>
                  <a:srgbClr val="FF0000"/>
                </a:solidFill>
                <a:latin typeface="Times New Roman" pitchFamily="18" charset="0"/>
                <a:cs typeface="Times New Roman" pitchFamily="18" charset="0"/>
              </a:rPr>
              <a:t>Select Project Topics</a:t>
            </a:r>
            <a:endParaRPr lang="en-US" sz="4400" b="1" cap="none" dirty="0">
              <a:solidFill>
                <a:srgbClr val="FF0000"/>
              </a:solidFill>
              <a:latin typeface="Times New Roman" pitchFamily="18" charset="0"/>
              <a:cs typeface="Times New Roman" pitchFamily="18" charset="0"/>
            </a:endParaRPr>
          </a:p>
        </p:txBody>
      </p:sp>
      <p:sp>
        <p:nvSpPr>
          <p:cNvPr id="2" name="Content Placeholder 1"/>
          <p:cNvSpPr>
            <a:spLocks noGrp="1"/>
          </p:cNvSpPr>
          <p:nvPr>
            <p:ph sz="half" idx="2"/>
          </p:nvPr>
        </p:nvSpPr>
        <p:spPr>
          <a:xfrm>
            <a:off x="457200" y="1828800"/>
            <a:ext cx="4040188" cy="4297363"/>
          </a:xfrm>
        </p:spPr>
        <p:txBody>
          <a:bodyPr/>
          <a:lstStyle/>
          <a:p>
            <a:r>
              <a:rPr lang="en-US" dirty="0" smtClean="0"/>
              <a:t>Hot spots policing</a:t>
            </a:r>
          </a:p>
          <a:p>
            <a:r>
              <a:rPr lang="en-US" dirty="0" smtClean="0"/>
              <a:t>Police allocation of resources (staffing levels)</a:t>
            </a:r>
          </a:p>
          <a:p>
            <a:r>
              <a:rPr lang="en-US" dirty="0" smtClean="0"/>
              <a:t>Impact of testing rape kits on victims (victim advocacy research)</a:t>
            </a:r>
          </a:p>
          <a:p>
            <a:r>
              <a:rPr lang="en-US" dirty="0" smtClean="0"/>
              <a:t>Impact of specialized court docket system for offenders charged with prostitution</a:t>
            </a:r>
            <a:endParaRPr lang="en-US" dirty="0"/>
          </a:p>
        </p:txBody>
      </p:sp>
      <p:sp>
        <p:nvSpPr>
          <p:cNvPr id="3" name="Text Placeholder 2"/>
          <p:cNvSpPr>
            <a:spLocks noGrp="1"/>
          </p:cNvSpPr>
          <p:nvPr>
            <p:ph type="body" sz="quarter" idx="3"/>
          </p:nvPr>
        </p:nvSpPr>
        <p:spPr>
          <a:xfrm>
            <a:off x="4645025" y="1535113"/>
            <a:ext cx="4041775" cy="45719"/>
          </a:xfrm>
        </p:spPr>
        <p:txBody>
          <a:bodyPr/>
          <a:lstStyle/>
          <a:p>
            <a:endParaRPr lang="en-US" dirty="0"/>
          </a:p>
        </p:txBody>
      </p:sp>
      <p:sp>
        <p:nvSpPr>
          <p:cNvPr id="5" name="Content Placeholder 4"/>
          <p:cNvSpPr>
            <a:spLocks noGrp="1"/>
          </p:cNvSpPr>
          <p:nvPr>
            <p:ph sz="quarter" idx="4"/>
          </p:nvPr>
        </p:nvSpPr>
        <p:spPr>
          <a:xfrm>
            <a:off x="4645025" y="1828800"/>
            <a:ext cx="4041775" cy="4297363"/>
          </a:xfrm>
        </p:spPr>
        <p:txBody>
          <a:bodyPr/>
          <a:lstStyle/>
          <a:p>
            <a:r>
              <a:rPr lang="en-US" dirty="0" smtClean="0"/>
              <a:t>Mental Health Disabilities Court Procedure Evaluation</a:t>
            </a:r>
          </a:p>
          <a:p>
            <a:r>
              <a:rPr lang="en-US" dirty="0" smtClean="0"/>
              <a:t>Pre-Trial Risk Assessment for Court Diversion Assessment</a:t>
            </a:r>
          </a:p>
          <a:p>
            <a:r>
              <a:rPr lang="en-US" dirty="0" smtClean="0"/>
              <a:t>Joint crime analysis program across different police jurisdictions</a:t>
            </a:r>
          </a:p>
          <a:p>
            <a:r>
              <a:rPr lang="en-US" dirty="0" smtClean="0"/>
              <a:t>Validation &amp; Reliability of ORAS</a:t>
            </a:r>
            <a:endParaRPr lang="en-US" dirty="0"/>
          </a:p>
        </p:txBody>
      </p:sp>
      <p:sp>
        <p:nvSpPr>
          <p:cNvPr id="7" name="Text Placeholder 6"/>
          <p:cNvSpPr>
            <a:spLocks noGrp="1"/>
          </p:cNvSpPr>
          <p:nvPr>
            <p:ph type="body" idx="1"/>
          </p:nvPr>
        </p:nvSpPr>
        <p:spPr>
          <a:xfrm>
            <a:off x="457200" y="1535113"/>
            <a:ext cx="4040188" cy="45719"/>
          </a:xfrm>
        </p:spPr>
        <p:txBody>
          <a:bodyPr/>
          <a:lstStyle/>
          <a:p>
            <a:endParaRPr lang="en-US" dirty="0"/>
          </a:p>
        </p:txBody>
      </p:sp>
    </p:spTree>
    <p:extLst>
      <p:ext uri="{BB962C8B-B14F-4D97-AF65-F5344CB8AC3E}">
        <p14:creationId xmlns:p14="http://schemas.microsoft.com/office/powerpoint/2010/main" val="4542940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Hamilton County Data Analytics and Visualization Project</a:t>
            </a:r>
            <a:endParaRPr lang="en-US" sz="3600" b="1" dirty="0"/>
          </a:p>
        </p:txBody>
      </p:sp>
      <p:sp>
        <p:nvSpPr>
          <p:cNvPr id="3" name="Content Placeholder 2"/>
          <p:cNvSpPr>
            <a:spLocks noGrp="1"/>
          </p:cNvSpPr>
          <p:nvPr>
            <p:ph idx="1"/>
          </p:nvPr>
        </p:nvSpPr>
        <p:spPr/>
        <p:txBody>
          <a:bodyPr/>
          <a:lstStyle/>
          <a:p>
            <a:r>
              <a:rPr lang="en-US" dirty="0" smtClean="0"/>
              <a:t>8 Police Departments ranging in size from 8 to 56 full time officers</a:t>
            </a:r>
          </a:p>
          <a:p>
            <a:r>
              <a:rPr lang="en-US" dirty="0" smtClean="0"/>
              <a:t>Similar population demographics and crime/staffing challenges</a:t>
            </a:r>
          </a:p>
          <a:p>
            <a:r>
              <a:rPr lang="en-US" dirty="0" smtClean="0"/>
              <a:t>Lacked capacity to engage in on-going crime analysis that would identify common prolific offenders and serial crime patterns or trends</a:t>
            </a:r>
            <a:endParaRPr lang="en-US" dirty="0"/>
          </a:p>
        </p:txBody>
      </p:sp>
    </p:spTree>
    <p:extLst>
      <p:ext uri="{BB962C8B-B14F-4D97-AF65-F5344CB8AC3E}">
        <p14:creationId xmlns:p14="http://schemas.microsoft.com/office/powerpoint/2010/main" val="32694596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FF0000"/>
                </a:solidFill>
                <a:latin typeface="Times New Roman" panose="02020603050405020304" pitchFamily="18" charset="0"/>
                <a:cs typeface="Times New Roman" panose="02020603050405020304" pitchFamily="18" charset="0"/>
              </a:rPr>
              <a:t>Hamilton County Data Analytics and Visualization Project</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UC ICS assists the 8 agencies in these 2 areas:</a:t>
            </a:r>
          </a:p>
          <a:p>
            <a:pPr lvl="1"/>
            <a:r>
              <a:rPr lang="en-US" dirty="0" smtClean="0">
                <a:latin typeface="Times New Roman" panose="02020603050405020304" pitchFamily="18" charset="0"/>
                <a:cs typeface="Times New Roman" panose="02020603050405020304" pitchFamily="18" charset="0"/>
              </a:rPr>
              <a:t>1. </a:t>
            </a:r>
            <a:r>
              <a:rPr lang="en-US" i="1" dirty="0">
                <a:latin typeface="Times New Roman" panose="02020603050405020304" pitchFamily="18" charset="0"/>
                <a:cs typeface="Times New Roman" panose="02020603050405020304" pitchFamily="18" charset="0"/>
              </a:rPr>
              <a:t>Development of a customized, web-based data visualization and analytics </a:t>
            </a:r>
            <a:r>
              <a:rPr lang="en-US" i="1" dirty="0" smtClean="0">
                <a:latin typeface="Times New Roman" panose="02020603050405020304" pitchFamily="18" charset="0"/>
                <a:cs typeface="Times New Roman" panose="02020603050405020304" pitchFamily="18" charset="0"/>
              </a:rPr>
              <a:t>platform</a:t>
            </a:r>
          </a:p>
          <a:p>
            <a:pPr lvl="3"/>
            <a:r>
              <a:rPr lang="en-US" sz="2400" dirty="0">
                <a:latin typeface="Times New Roman" panose="02020603050405020304" pitchFamily="18" charset="0"/>
                <a:cs typeface="Times New Roman" panose="02020603050405020304" pitchFamily="18" charset="0"/>
              </a:rPr>
              <a:t>Detailed crime analysis and visualization </a:t>
            </a:r>
            <a:endParaRPr lang="en-US" sz="2400" dirty="0" smtClean="0">
              <a:latin typeface="Times New Roman" panose="02020603050405020304" pitchFamily="18" charset="0"/>
              <a:cs typeface="Times New Roman" panose="02020603050405020304" pitchFamily="18" charset="0"/>
            </a:endParaRPr>
          </a:p>
          <a:p>
            <a:pPr lvl="3"/>
            <a:r>
              <a:rPr lang="en-US" sz="2400" dirty="0">
                <a:latin typeface="Times New Roman" panose="02020603050405020304" pitchFamily="18" charset="0"/>
                <a:cs typeface="Times New Roman" panose="02020603050405020304" pitchFamily="18" charset="0"/>
              </a:rPr>
              <a:t>Identification of those offenders who are most likely to be suspects in or victims of </a:t>
            </a:r>
            <a:r>
              <a:rPr lang="en-US" sz="2400" dirty="0" smtClean="0">
                <a:latin typeface="Times New Roman" panose="02020603050405020304" pitchFamily="18" charset="0"/>
                <a:cs typeface="Times New Roman" panose="02020603050405020304" pitchFamily="18" charset="0"/>
              </a:rPr>
              <a:t>violent crime </a:t>
            </a:r>
          </a:p>
          <a:p>
            <a:pPr lvl="3"/>
            <a:r>
              <a:rPr lang="en-US" sz="2400" dirty="0">
                <a:latin typeface="Times New Roman" panose="02020603050405020304" pitchFamily="18" charset="0"/>
                <a:cs typeface="Times New Roman" panose="02020603050405020304" pitchFamily="18" charset="0"/>
              </a:rPr>
              <a:t>T</a:t>
            </a:r>
            <a:r>
              <a:rPr lang="en-US" sz="2400" dirty="0" smtClean="0">
                <a:latin typeface="Times New Roman" panose="02020603050405020304" pitchFamily="18" charset="0"/>
                <a:cs typeface="Times New Roman" panose="02020603050405020304" pitchFamily="18" charset="0"/>
              </a:rPr>
              <a:t>he </a:t>
            </a:r>
            <a:r>
              <a:rPr lang="en-US" sz="2400" dirty="0">
                <a:latin typeface="Times New Roman" panose="02020603050405020304" pitchFamily="18" charset="0"/>
                <a:cs typeface="Times New Roman" panose="02020603050405020304" pitchFamily="18" charset="0"/>
              </a:rPr>
              <a:t>ability to network </a:t>
            </a:r>
            <a:r>
              <a:rPr lang="en-US" sz="2400" dirty="0" smtClean="0">
                <a:latin typeface="Times New Roman" panose="02020603050405020304" pitchFamily="18" charset="0"/>
                <a:cs typeface="Times New Roman" panose="02020603050405020304" pitchFamily="18" charset="0"/>
              </a:rPr>
              <a:t>people, places and guns </a:t>
            </a:r>
            <a:r>
              <a:rPr lang="en-US" sz="2400" dirty="0">
                <a:latin typeface="Times New Roman" panose="02020603050405020304" pitchFamily="18" charset="0"/>
                <a:cs typeface="Times New Roman" panose="02020603050405020304" pitchFamily="18" charset="0"/>
              </a:rPr>
              <a:t>through the use of </a:t>
            </a:r>
            <a:r>
              <a:rPr lang="en-US" sz="2400" dirty="0" smtClean="0">
                <a:latin typeface="Times New Roman" panose="02020603050405020304" pitchFamily="18" charset="0"/>
                <a:cs typeface="Times New Roman" panose="02020603050405020304" pitchFamily="18" charset="0"/>
              </a:rPr>
              <a:t>social </a:t>
            </a:r>
            <a:r>
              <a:rPr lang="en-US" sz="2400" dirty="0">
                <a:latin typeface="Times New Roman" panose="02020603050405020304" pitchFamily="18" charset="0"/>
                <a:cs typeface="Times New Roman" panose="02020603050405020304" pitchFamily="18" charset="0"/>
              </a:rPr>
              <a:t>network analysis</a:t>
            </a:r>
          </a:p>
        </p:txBody>
      </p:sp>
    </p:spTree>
    <p:extLst>
      <p:ext uri="{BB962C8B-B14F-4D97-AF65-F5344CB8AC3E}">
        <p14:creationId xmlns:p14="http://schemas.microsoft.com/office/powerpoint/2010/main" val="33934082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52400"/>
            <a:ext cx="9067800" cy="6400800"/>
          </a:xfrm>
        </p:spPr>
      </p:pic>
    </p:spTree>
    <p:extLst>
      <p:ext uri="{BB962C8B-B14F-4D97-AF65-F5344CB8AC3E}">
        <p14:creationId xmlns:p14="http://schemas.microsoft.com/office/powerpoint/2010/main" val="25733257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8991600" cy="6858000"/>
          </a:xfrm>
        </p:spPr>
      </p:pic>
    </p:spTree>
    <p:extLst>
      <p:ext uri="{BB962C8B-B14F-4D97-AF65-F5344CB8AC3E}">
        <p14:creationId xmlns:p14="http://schemas.microsoft.com/office/powerpoint/2010/main" val="682838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rgbClr val="FF0000"/>
                </a:solidFill>
                <a:latin typeface="Times New Roman" charset="0"/>
                <a:ea typeface="Times New Roman" charset="0"/>
                <a:cs typeface="Times New Roman" charset="0"/>
              </a:rPr>
              <a:t>Implementing What Works</a:t>
            </a:r>
            <a:endParaRPr lang="en-US" sz="3600" b="1" dirty="0">
              <a:solidFill>
                <a:srgbClr val="FF0000"/>
              </a:solidFill>
              <a:latin typeface="Times New Roman" charset="0"/>
              <a:ea typeface="Times New Roman" charset="0"/>
              <a:cs typeface="Times New Roman" charset="0"/>
            </a:endParaRPr>
          </a:p>
        </p:txBody>
      </p:sp>
      <p:sp>
        <p:nvSpPr>
          <p:cNvPr id="3" name="Content Placeholder 2"/>
          <p:cNvSpPr>
            <a:spLocks noGrp="1"/>
          </p:cNvSpPr>
          <p:nvPr>
            <p:ph idx="1"/>
          </p:nvPr>
        </p:nvSpPr>
        <p:spPr/>
        <p:txBody>
          <a:bodyPr>
            <a:normAutofit lnSpcReduction="10000"/>
          </a:bodyPr>
          <a:lstStyle/>
          <a:p>
            <a:r>
              <a:rPr lang="en-US" dirty="0" smtClean="0">
                <a:latin typeface="Times New Roman" panose="02020603050405020304" pitchFamily="18" charset="0"/>
                <a:cs typeface="Times New Roman" panose="02020603050405020304" pitchFamily="18" charset="0"/>
              </a:rPr>
              <a:t>30+ years have provided insight into “what works” – strongest model is Risk, Need, Responsivity model</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Despite mounting research that we can reduce recidivism through correctional programming and good supervision practices there remains minimal information as to “how” it can work - technology transfer</a:t>
            </a:r>
          </a:p>
          <a:p>
            <a:endParaRPr lang="en-US" sz="2400" dirty="0" smtClean="0"/>
          </a:p>
          <a:p>
            <a:endParaRPr lang="en-US" dirty="0" smtClean="0"/>
          </a:p>
        </p:txBody>
      </p:sp>
    </p:spTree>
    <p:extLst>
      <p:ext uri="{BB962C8B-B14F-4D97-AF65-F5344CB8AC3E}">
        <p14:creationId xmlns:p14="http://schemas.microsoft.com/office/powerpoint/2010/main" val="16373718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 y="0"/>
            <a:ext cx="8991600" cy="6858000"/>
          </a:xfrm>
        </p:spPr>
      </p:pic>
    </p:spTree>
    <p:extLst>
      <p:ext uri="{BB962C8B-B14F-4D97-AF65-F5344CB8AC3E}">
        <p14:creationId xmlns:p14="http://schemas.microsoft.com/office/powerpoint/2010/main" val="38877122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FF0000"/>
                </a:solidFill>
                <a:latin typeface="Times New Roman" panose="02020603050405020304" pitchFamily="18" charset="0"/>
                <a:cs typeface="Times New Roman" panose="02020603050405020304" pitchFamily="18" charset="0"/>
              </a:rPr>
              <a:t>Hamilton County Data Analytics and Visualization Project</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914400" lvl="2" indent="0">
              <a:buNone/>
            </a:pPr>
            <a:r>
              <a:rPr lang="en-US" sz="2800" dirty="0" smtClean="0">
                <a:latin typeface="Times New Roman" panose="02020603050405020304" pitchFamily="18" charset="0"/>
                <a:cs typeface="Times New Roman" panose="02020603050405020304" pitchFamily="18" charset="0"/>
              </a:rPr>
              <a:t>2. </a:t>
            </a:r>
            <a:r>
              <a:rPr lang="en-US" sz="2800" i="1" dirty="0">
                <a:latin typeface="Times New Roman" panose="02020603050405020304" pitchFamily="18" charset="0"/>
                <a:cs typeface="Times New Roman" panose="02020603050405020304" pitchFamily="18" charset="0"/>
              </a:rPr>
              <a:t>Creation of monthly regional crime </a:t>
            </a:r>
            <a:r>
              <a:rPr lang="en-US" sz="2800" i="1" dirty="0" smtClean="0">
                <a:latin typeface="Times New Roman" panose="02020603050405020304" pitchFamily="18" charset="0"/>
                <a:cs typeface="Times New Roman" panose="02020603050405020304" pitchFamily="18" charset="0"/>
              </a:rPr>
              <a:t>reports and identification of focused 	intervention areas</a:t>
            </a:r>
          </a:p>
          <a:p>
            <a:pPr lvl="3"/>
            <a:r>
              <a:rPr lang="en-US" sz="2400" dirty="0">
                <a:latin typeface="Times New Roman" panose="02020603050405020304" pitchFamily="18" charset="0"/>
                <a:cs typeface="Times New Roman" panose="02020603050405020304" pitchFamily="18" charset="0"/>
              </a:rPr>
              <a:t>C</a:t>
            </a:r>
            <a:r>
              <a:rPr lang="en-US" sz="2400" dirty="0" smtClean="0">
                <a:latin typeface="Times New Roman" panose="02020603050405020304" pitchFamily="18" charset="0"/>
                <a:cs typeface="Times New Roman" panose="02020603050405020304" pitchFamily="18" charset="0"/>
              </a:rPr>
              <a:t>learly </a:t>
            </a:r>
            <a:r>
              <a:rPr lang="en-US" sz="2400" dirty="0">
                <a:latin typeface="Times New Roman" panose="02020603050405020304" pitchFamily="18" charset="0"/>
                <a:cs typeface="Times New Roman" panose="02020603050405020304" pitchFamily="18" charset="0"/>
              </a:rPr>
              <a:t>depict both current and historical crime </a:t>
            </a:r>
            <a:r>
              <a:rPr lang="en-US" sz="2400" dirty="0" smtClean="0">
                <a:latin typeface="Times New Roman" panose="02020603050405020304" pitchFamily="18" charset="0"/>
                <a:cs typeface="Times New Roman" panose="02020603050405020304" pitchFamily="18" charset="0"/>
              </a:rPr>
              <a:t>patterns</a:t>
            </a:r>
          </a:p>
          <a:p>
            <a:pPr lvl="3"/>
            <a:r>
              <a:rPr lang="en-US" sz="2400" dirty="0" smtClean="0">
                <a:latin typeface="Times New Roman" panose="02020603050405020304" pitchFamily="18" charset="0"/>
                <a:cs typeface="Times New Roman" panose="02020603050405020304" pitchFamily="18" charset="0"/>
              </a:rPr>
              <a:t>Allows each agency to better </a:t>
            </a:r>
            <a:r>
              <a:rPr lang="en-US" sz="2400" dirty="0">
                <a:latin typeface="Times New Roman" panose="02020603050405020304" pitchFamily="18" charset="0"/>
                <a:cs typeface="Times New Roman" panose="02020603050405020304" pitchFamily="18" charset="0"/>
              </a:rPr>
              <a:t>tailor their individual crime strategies and personnel deployment decisions to those particular persons and places that are driving crime across the </a:t>
            </a:r>
            <a:r>
              <a:rPr lang="en-US" sz="2400" dirty="0" smtClean="0">
                <a:latin typeface="Times New Roman" panose="02020603050405020304" pitchFamily="18" charset="0"/>
                <a:cs typeface="Times New Roman" panose="02020603050405020304" pitchFamily="18" charset="0"/>
              </a:rPr>
              <a:t>region</a:t>
            </a:r>
            <a:endParaRPr lang="en-US" sz="2400" dirty="0">
              <a:latin typeface="Times New Roman" panose="02020603050405020304" pitchFamily="18" charset="0"/>
              <a:cs typeface="Times New Roman" panose="02020603050405020304" pitchFamily="18" charset="0"/>
            </a:endParaRPr>
          </a:p>
          <a:p>
            <a:pPr lvl="2"/>
            <a:endParaRPr lang="en-US" dirty="0"/>
          </a:p>
        </p:txBody>
      </p:sp>
    </p:spTree>
    <p:extLst>
      <p:ext uri="{BB962C8B-B14F-4D97-AF65-F5344CB8AC3E}">
        <p14:creationId xmlns:p14="http://schemas.microsoft.com/office/powerpoint/2010/main" val="17669139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144000" cy="6858000"/>
            <a:chOff x="0" y="0"/>
            <a:chExt cx="9495790" cy="733806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495790" cy="7338060"/>
            </a:xfrm>
            <a:prstGeom prst="rect">
              <a:avLst/>
            </a:prstGeom>
          </p:spPr>
        </p:pic>
        <p:grpSp>
          <p:nvGrpSpPr>
            <p:cNvPr id="6" name="Group 5"/>
            <p:cNvGrpSpPr/>
            <p:nvPr/>
          </p:nvGrpSpPr>
          <p:grpSpPr>
            <a:xfrm>
              <a:off x="6030686" y="2786743"/>
              <a:ext cx="2751134" cy="991891"/>
              <a:chOff x="0" y="0"/>
              <a:chExt cx="2751134" cy="991891"/>
            </a:xfrm>
          </p:grpSpPr>
          <p:sp>
            <p:nvSpPr>
              <p:cNvPr id="7" name="Rectangle 6"/>
              <p:cNvSpPr/>
              <p:nvPr/>
            </p:nvSpPr>
            <p:spPr>
              <a:xfrm>
                <a:off x="0" y="0"/>
                <a:ext cx="736169" cy="991891"/>
              </a:xfrm>
              <a:prstGeom prst="rect">
                <a:avLst/>
              </a:prstGeom>
              <a:noFill/>
              <a:ln w="28575">
                <a:solidFill>
                  <a:srgbClr val="FF0000"/>
                </a:solidFill>
                <a:prstDash val="lg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prstClr val="white"/>
                  </a:solidFill>
                </a:endParaRPr>
              </a:p>
            </p:txBody>
          </p:sp>
          <p:sp>
            <p:nvSpPr>
              <p:cNvPr id="8" name="Text Box 3"/>
              <p:cNvSpPr txBox="1"/>
              <p:nvPr/>
            </p:nvSpPr>
            <p:spPr>
              <a:xfrm>
                <a:off x="1426028" y="239486"/>
                <a:ext cx="1325106" cy="752405"/>
              </a:xfrm>
              <a:prstGeom prst="rect">
                <a:avLst/>
              </a:prstGeom>
              <a:solidFill>
                <a:schemeClr val="lt1"/>
              </a:solidFill>
              <a:ln w="6350">
                <a:solidFill>
                  <a:prstClr val="black"/>
                </a:solidFill>
              </a:ln>
              <a:effectLst>
                <a:outerShdw blurRad="50800" dist="38100" dir="2700000" algn="tl" rotWithShape="0">
                  <a:prstClr val="black">
                    <a:alpha val="40000"/>
                  </a:prstClr>
                </a:outerShdw>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400"/>
                  </a:spcAft>
                </a:pPr>
                <a:r>
                  <a:rPr lang="en-US" sz="1100" b="1">
                    <a:solidFill>
                      <a:prstClr val="black"/>
                    </a:solidFill>
                    <a:ea typeface="Calibri" panose="020F0502020204030204" pitchFamily="34" charset="0"/>
                    <a:cs typeface="Times New Roman" panose="02020603050405020304" pitchFamily="18" charset="0"/>
                  </a:rPr>
                  <a:t>29.5%</a:t>
                </a:r>
                <a:r>
                  <a:rPr lang="en-US" sz="1100">
                    <a:solidFill>
                      <a:prstClr val="black"/>
                    </a:solidFill>
                    <a:ea typeface="Calibri" panose="020F0502020204030204" pitchFamily="34" charset="0"/>
                    <a:cs typeface="Times New Roman" panose="02020603050405020304" pitchFamily="18" charset="0"/>
                  </a:rPr>
                  <a:t> of Uptown’s Violent Crime</a:t>
                </a:r>
              </a:p>
              <a:p>
                <a:pPr algn="ctr">
                  <a:lnSpc>
                    <a:spcPct val="107000"/>
                  </a:lnSpc>
                  <a:spcAft>
                    <a:spcPts val="800"/>
                  </a:spcAft>
                </a:pPr>
                <a:r>
                  <a:rPr lang="en-US" sz="1100">
                    <a:solidFill>
                      <a:prstClr val="black"/>
                    </a:solidFill>
                    <a:ea typeface="Calibri" panose="020F0502020204030204" pitchFamily="34" charset="0"/>
                    <a:cs typeface="Times New Roman" panose="02020603050405020304" pitchFamily="18" charset="0"/>
                  </a:rPr>
                  <a:t>(⅟₂ Sq Mile area)</a:t>
                </a:r>
              </a:p>
            </p:txBody>
          </p:sp>
          <p:cxnSp>
            <p:nvCxnSpPr>
              <p:cNvPr id="9" name="Straight Arrow Connector 8"/>
              <p:cNvCxnSpPr/>
              <p:nvPr/>
            </p:nvCxnSpPr>
            <p:spPr>
              <a:xfrm flipH="1" flipV="1">
                <a:off x="838200" y="500743"/>
                <a:ext cx="581186" cy="54244"/>
              </a:xfrm>
              <a:prstGeom prst="straightConnector1">
                <a:avLst/>
              </a:prstGeom>
              <a:ln w="38100">
                <a:solidFill>
                  <a:schemeClr val="tx1">
                    <a:lumMod val="95000"/>
                    <a:lumOff val="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9681086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585" y="-19737"/>
            <a:ext cx="8875058" cy="6858000"/>
          </a:xfrm>
          <a:prstGeom prst="rect">
            <a:avLst/>
          </a:prstGeom>
        </p:spPr>
      </p:pic>
      <p:sp>
        <p:nvSpPr>
          <p:cNvPr id="11" name="Rectangle 10"/>
          <p:cNvSpPr/>
          <p:nvPr/>
        </p:nvSpPr>
        <p:spPr>
          <a:xfrm>
            <a:off x="2857239" y="949805"/>
            <a:ext cx="4044304" cy="4710766"/>
          </a:xfrm>
          <a:prstGeom prst="rect">
            <a:avLst/>
          </a:prstGeom>
          <a:noFill/>
          <a:ln w="28575">
            <a:solidFill>
              <a:srgbClr val="FF0000"/>
            </a:solidFill>
            <a:prstDash val="lg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prstClr val="white"/>
              </a:solidFill>
            </a:endParaRPr>
          </a:p>
        </p:txBody>
      </p:sp>
      <p:sp>
        <p:nvSpPr>
          <p:cNvPr id="12" name="Text Box 3"/>
          <p:cNvSpPr txBox="1"/>
          <p:nvPr/>
        </p:nvSpPr>
        <p:spPr>
          <a:xfrm>
            <a:off x="7085537" y="851834"/>
            <a:ext cx="1739997" cy="1357966"/>
          </a:xfrm>
          <a:prstGeom prst="rect">
            <a:avLst/>
          </a:prstGeom>
          <a:solidFill>
            <a:schemeClr val="lt1"/>
          </a:solidFill>
          <a:ln w="19050">
            <a:solidFill>
              <a:prstClr val="black"/>
            </a:solidFill>
          </a:ln>
          <a:effectLst>
            <a:outerShdw blurRad="50800" dist="38100" dir="2700000" algn="tl" rotWithShape="0">
              <a:prstClr val="black">
                <a:alpha val="40000"/>
              </a:prstClr>
            </a:outerShdw>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400"/>
              </a:spcAft>
            </a:pPr>
            <a:r>
              <a:rPr lang="en-US" b="1" dirty="0">
                <a:solidFill>
                  <a:prstClr val="black"/>
                </a:solidFill>
                <a:ea typeface="Calibri" panose="020F0502020204030204" pitchFamily="34" charset="0"/>
                <a:cs typeface="Times New Roman" panose="02020603050405020304" pitchFamily="18" charset="0"/>
              </a:rPr>
              <a:t>29.5%</a:t>
            </a:r>
            <a:r>
              <a:rPr lang="en-US" dirty="0">
                <a:solidFill>
                  <a:prstClr val="black"/>
                </a:solidFill>
                <a:ea typeface="Calibri" panose="020F0502020204030204" pitchFamily="34" charset="0"/>
                <a:cs typeface="Times New Roman" panose="02020603050405020304" pitchFamily="18" charset="0"/>
              </a:rPr>
              <a:t> of Uptown’s Violent Crime</a:t>
            </a:r>
          </a:p>
          <a:p>
            <a:pPr algn="ctr">
              <a:lnSpc>
                <a:spcPct val="107000"/>
              </a:lnSpc>
              <a:spcAft>
                <a:spcPts val="800"/>
              </a:spcAft>
            </a:pPr>
            <a:r>
              <a:rPr lang="en-US" dirty="0">
                <a:solidFill>
                  <a:prstClr val="black"/>
                </a:solidFill>
                <a:ea typeface="Calibri" panose="020F0502020204030204" pitchFamily="34" charset="0"/>
                <a:cs typeface="Times New Roman" panose="02020603050405020304" pitchFamily="18" charset="0"/>
              </a:rPr>
              <a:t>(⅟₂ </a:t>
            </a:r>
            <a:r>
              <a:rPr lang="en-US" dirty="0" err="1">
                <a:solidFill>
                  <a:prstClr val="black"/>
                </a:solidFill>
                <a:ea typeface="Calibri" panose="020F0502020204030204" pitchFamily="34" charset="0"/>
                <a:cs typeface="Times New Roman" panose="02020603050405020304" pitchFamily="18" charset="0"/>
              </a:rPr>
              <a:t>Sq</a:t>
            </a:r>
            <a:r>
              <a:rPr lang="en-US" dirty="0">
                <a:solidFill>
                  <a:prstClr val="black"/>
                </a:solidFill>
                <a:ea typeface="Calibri" panose="020F0502020204030204" pitchFamily="34" charset="0"/>
                <a:cs typeface="Times New Roman" panose="02020603050405020304" pitchFamily="18" charset="0"/>
              </a:rPr>
              <a:t> Mile area)</a:t>
            </a:r>
          </a:p>
        </p:txBody>
      </p:sp>
      <p:sp>
        <p:nvSpPr>
          <p:cNvPr id="3" name="Rectangular Callout 2"/>
          <p:cNvSpPr/>
          <p:nvPr/>
        </p:nvSpPr>
        <p:spPr>
          <a:xfrm>
            <a:off x="2939143" y="1077686"/>
            <a:ext cx="1545771" cy="453131"/>
          </a:xfrm>
          <a:prstGeom prst="wedgeRectCallout">
            <a:avLst>
              <a:gd name="adj1" fmla="val 56632"/>
              <a:gd name="adj2" fmla="val 108144"/>
            </a:avLst>
          </a:prstGeom>
          <a:solidFill>
            <a:schemeClr val="bg1"/>
          </a:solidFill>
          <a:ln w="190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prstClr val="black"/>
                </a:solidFill>
              </a:rPr>
              <a:t>3520-3530 Reading Rd</a:t>
            </a:r>
            <a:endParaRPr lang="en-US" sz="1400" b="1" dirty="0">
              <a:solidFill>
                <a:prstClr val="black"/>
              </a:solidFill>
            </a:endParaRPr>
          </a:p>
        </p:txBody>
      </p:sp>
      <p:sp>
        <p:nvSpPr>
          <p:cNvPr id="13" name="Rectangular Callout 12"/>
          <p:cNvSpPr/>
          <p:nvPr/>
        </p:nvSpPr>
        <p:spPr>
          <a:xfrm>
            <a:off x="5747658" y="3030298"/>
            <a:ext cx="1545771" cy="453131"/>
          </a:xfrm>
          <a:prstGeom prst="wedgeRectCallout">
            <a:avLst>
              <a:gd name="adj1" fmla="val -62382"/>
              <a:gd name="adj2" fmla="val -112871"/>
            </a:avLst>
          </a:prstGeom>
          <a:solidFill>
            <a:schemeClr val="bg1"/>
          </a:solidFill>
          <a:ln w="190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prstClr val="black"/>
                </a:solidFill>
              </a:rPr>
              <a:t>3500, 3504 Reading Rd</a:t>
            </a:r>
            <a:endParaRPr lang="en-US" sz="1400" b="1" dirty="0">
              <a:solidFill>
                <a:prstClr val="black"/>
              </a:solidFill>
            </a:endParaRPr>
          </a:p>
        </p:txBody>
      </p:sp>
      <p:sp>
        <p:nvSpPr>
          <p:cNvPr id="14" name="Rectangular Callout 13"/>
          <p:cNvSpPr/>
          <p:nvPr/>
        </p:nvSpPr>
        <p:spPr>
          <a:xfrm>
            <a:off x="2226129" y="3154823"/>
            <a:ext cx="1426028" cy="328606"/>
          </a:xfrm>
          <a:prstGeom prst="wedgeRectCallout">
            <a:avLst>
              <a:gd name="adj1" fmla="val 29920"/>
              <a:gd name="adj2" fmla="val 167140"/>
            </a:avLst>
          </a:prstGeom>
          <a:solidFill>
            <a:schemeClr val="bg1"/>
          </a:solidFill>
          <a:ln w="190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prstClr val="black"/>
                </a:solidFill>
              </a:rPr>
              <a:t>601 Maple Ave</a:t>
            </a:r>
            <a:endParaRPr lang="en-US" sz="1400" b="1" dirty="0">
              <a:solidFill>
                <a:prstClr val="black"/>
              </a:solidFill>
            </a:endParaRPr>
          </a:p>
        </p:txBody>
      </p:sp>
    </p:spTree>
    <p:extLst>
      <p:ext uri="{BB962C8B-B14F-4D97-AF65-F5344CB8AC3E}">
        <p14:creationId xmlns:p14="http://schemas.microsoft.com/office/powerpoint/2010/main" val="1646429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
            </a:r>
            <a:br>
              <a:rPr lang="en-US" sz="3600" b="1" dirty="0">
                <a:solidFill>
                  <a:srgbClr val="FF0000"/>
                </a:solidFill>
                <a:latin typeface="Times New Roman" panose="02020603050405020304" pitchFamily="18" charset="0"/>
                <a:cs typeface="Times New Roman" panose="02020603050405020304" pitchFamily="18" charset="0"/>
              </a:rPr>
            </a:br>
            <a:r>
              <a:rPr lang="en-US" sz="3600" b="1" dirty="0">
                <a:solidFill>
                  <a:srgbClr val="FF0000"/>
                </a:solidFill>
                <a:latin typeface="Times New Roman" panose="02020603050405020304" pitchFamily="18" charset="0"/>
                <a:cs typeface="Times New Roman" panose="02020603050405020304" pitchFamily="18" charset="0"/>
              </a:rPr>
              <a:t>Using Data </a:t>
            </a:r>
            <a:r>
              <a:rPr lang="en-US" sz="3600" b="1" dirty="0" smtClean="0">
                <a:solidFill>
                  <a:srgbClr val="FF0000"/>
                </a:solidFill>
                <a:latin typeface="Times New Roman" panose="02020603050405020304" pitchFamily="18" charset="0"/>
                <a:cs typeface="Times New Roman" panose="02020603050405020304" pitchFamily="18" charset="0"/>
              </a:rPr>
              <a:t>Visualization </a:t>
            </a:r>
            <a:r>
              <a:rPr lang="en-US" sz="3600" b="1" dirty="0">
                <a:solidFill>
                  <a:srgbClr val="FF0000"/>
                </a:solidFill>
                <a:latin typeface="Times New Roman" panose="02020603050405020304" pitchFamily="18" charset="0"/>
                <a:cs typeface="Times New Roman" panose="02020603050405020304" pitchFamily="18" charset="0"/>
              </a:rPr>
              <a:t>to </a:t>
            </a:r>
            <a:r>
              <a:rPr lang="en-US" sz="3600" b="1" dirty="0" smtClean="0">
                <a:solidFill>
                  <a:srgbClr val="FF0000"/>
                </a:solidFill>
                <a:latin typeface="Times New Roman" panose="02020603050405020304" pitchFamily="18" charset="0"/>
                <a:cs typeface="Times New Roman" panose="02020603050405020304" pitchFamily="18" charset="0"/>
              </a:rPr>
              <a:t>Improve Performance </a:t>
            </a:r>
            <a:r>
              <a:rPr lang="en-US" sz="3600" b="1" dirty="0">
                <a:solidFill>
                  <a:srgbClr val="FF0000"/>
                </a:solidFill>
                <a:latin typeface="Times New Roman" panose="02020603050405020304" pitchFamily="18" charset="0"/>
                <a:cs typeface="Times New Roman" panose="02020603050405020304" pitchFamily="18" charset="0"/>
              </a:rPr>
              <a:t/>
            </a:r>
            <a:br>
              <a:rPr lang="en-US" sz="3600" b="1" dirty="0">
                <a:solidFill>
                  <a:srgbClr val="FF0000"/>
                </a:solidFill>
                <a:latin typeface="Times New Roman" panose="02020603050405020304" pitchFamily="18" charset="0"/>
                <a:cs typeface="Times New Roman" panose="02020603050405020304" pitchFamily="18" charset="0"/>
              </a:rPr>
            </a:b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4800" y="1825625"/>
            <a:ext cx="8610600" cy="4351338"/>
          </a:xfrm>
        </p:spPr>
        <p:txBody>
          <a:bodyPr>
            <a:normAutofit fontScale="92500" lnSpcReduction="20000"/>
          </a:bodyPr>
          <a:lstStyle/>
          <a:p>
            <a:r>
              <a:rPr lang="en-US" dirty="0" smtClean="0">
                <a:latin typeface="Times New Roman" panose="02020603050405020304" pitchFamily="18" charset="0"/>
                <a:cs typeface="Times New Roman" panose="02020603050405020304" pitchFamily="18" charset="0"/>
              </a:rPr>
              <a:t>For the past several years the UC Institute for Crime Science has been working with the Cincinnati Police Division and other LE agencies to use data to improve policing</a:t>
            </a:r>
          </a:p>
          <a:p>
            <a:endParaRPr lang="en-US" sz="1000"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Includes advanced crime analytics, data visualization and network analysis to improve policing, use of resources, and operations and management</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Uses freeware and open source programming and includes training of crime analysts for sustainability</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Now beginning to work with correctional agencies</a:t>
            </a: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4738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rgbClr val="FF0000"/>
                </a:solidFill>
                <a:latin typeface="Times New Roman" panose="02020603050405020304" pitchFamily="18" charset="0"/>
                <a:cs typeface="Times New Roman" panose="02020603050405020304" pitchFamily="18" charset="0"/>
              </a:rPr>
              <a:t>Current Research on Implementation</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295400"/>
            <a:ext cx="8229600" cy="4830763"/>
          </a:xfrm>
        </p:spPr>
        <p:txBody>
          <a:bodyPr>
            <a:normAutofit fontScale="92500" lnSpcReduction="20000"/>
          </a:bodyPr>
          <a:lstStyle/>
          <a:p>
            <a:r>
              <a:rPr lang="en-US" dirty="0" smtClean="0">
                <a:latin typeface="Times New Roman" panose="02020603050405020304" pitchFamily="18" charset="0"/>
                <a:cs typeface="Times New Roman" panose="02020603050405020304" pitchFamily="18" charset="0"/>
              </a:rPr>
              <a:t>Mostly anecdotal, case studies or personal experience - very </a:t>
            </a:r>
            <a:r>
              <a:rPr lang="en-US" dirty="0">
                <a:latin typeface="Times New Roman" panose="02020603050405020304" pitchFamily="18" charset="0"/>
                <a:cs typeface="Times New Roman" panose="02020603050405020304" pitchFamily="18" charset="0"/>
              </a:rPr>
              <a:t>minimal empirical </a:t>
            </a:r>
            <a:r>
              <a:rPr lang="en-US" dirty="0" smtClean="0">
                <a:latin typeface="Times New Roman" panose="02020603050405020304" pitchFamily="18" charset="0"/>
                <a:cs typeface="Times New Roman" panose="02020603050405020304" pitchFamily="18" charset="0"/>
              </a:rPr>
              <a:t>research</a:t>
            </a:r>
          </a:p>
          <a:p>
            <a:endParaRPr lang="en-US" sz="1500"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More focused on substance-abuse treatment programs, less so on community corrections</a:t>
            </a:r>
          </a:p>
          <a:p>
            <a:endParaRPr lang="en-US" sz="1500"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Key findings</a:t>
            </a:r>
            <a:endParaRPr lang="en-US" dirty="0">
              <a:latin typeface="Times New Roman" panose="02020603050405020304" pitchFamily="18" charset="0"/>
              <a:cs typeface="Times New Roman" panose="02020603050405020304" pitchFamily="18" charset="0"/>
            </a:endParaRPr>
          </a:p>
          <a:p>
            <a:pPr lvl="1"/>
            <a:r>
              <a:rPr lang="en-US" dirty="0" smtClean="0">
                <a:latin typeface="Times New Roman" panose="02020603050405020304" pitchFamily="18" charset="0"/>
                <a:cs typeface="Times New Roman" panose="02020603050405020304" pitchFamily="18" charset="0"/>
              </a:rPr>
              <a:t>More likely to facilitate organizational change for EBPs in performance-oriented, open learning environments (</a:t>
            </a:r>
            <a:r>
              <a:rPr lang="en-US" dirty="0" err="1" smtClean="0">
                <a:latin typeface="Times New Roman" panose="02020603050405020304" pitchFamily="18" charset="0"/>
                <a:cs typeface="Times New Roman" panose="02020603050405020304" pitchFamily="18" charset="0"/>
              </a:rPr>
              <a:t>Friedmann</a:t>
            </a:r>
            <a:r>
              <a:rPr lang="en-US" dirty="0" smtClean="0">
                <a:latin typeface="Times New Roman" panose="02020603050405020304" pitchFamily="18" charset="0"/>
                <a:cs typeface="Times New Roman" panose="02020603050405020304" pitchFamily="18" charset="0"/>
              </a:rPr>
              <a:t> et al, 2007)</a:t>
            </a:r>
          </a:p>
          <a:p>
            <a:pPr lvl="1"/>
            <a:r>
              <a:rPr lang="en-US" dirty="0" smtClean="0">
                <a:latin typeface="Times New Roman" panose="02020603050405020304" pitchFamily="18" charset="0"/>
                <a:cs typeface="Times New Roman" panose="02020603050405020304" pitchFamily="18" charset="0"/>
              </a:rPr>
              <a:t>Only 10% of what is learned in training is retained—support for ongoing coaching, consultation and feedback</a:t>
            </a:r>
          </a:p>
          <a:p>
            <a:pPr lvl="1"/>
            <a:endParaRPr lang="en-US" dirty="0" smtClean="0"/>
          </a:p>
          <a:p>
            <a:endParaRPr lang="en-US" dirty="0"/>
          </a:p>
        </p:txBody>
      </p:sp>
    </p:spTree>
    <p:extLst>
      <p:ext uri="{BB962C8B-B14F-4D97-AF65-F5344CB8AC3E}">
        <p14:creationId xmlns:p14="http://schemas.microsoft.com/office/powerpoint/2010/main" val="12062963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1"/>
          <p:cNvSpPr>
            <a:spLocks noGrp="1"/>
          </p:cNvSpPr>
          <p:nvPr>
            <p:ph type="title"/>
          </p:nvPr>
        </p:nvSpPr>
        <p:spPr>
          <a:xfrm>
            <a:off x="457200" y="274638"/>
            <a:ext cx="8229600" cy="792162"/>
          </a:xfrm>
        </p:spPr>
        <p:txBody>
          <a:bodyPr/>
          <a:lstStyle/>
          <a:p>
            <a:r>
              <a:rPr lang="en-US" altLang="en-US" sz="3600" b="1" dirty="0" smtClean="0">
                <a:solidFill>
                  <a:srgbClr val="FF0000"/>
                </a:solidFill>
                <a:latin typeface="Times New Roman" panose="02020603050405020304" pitchFamily="18" charset="0"/>
                <a:ea typeface="ＭＳ Ｐゴシック" charset="-128"/>
                <a:cs typeface="Times New Roman" panose="02020603050405020304" pitchFamily="18" charset="0"/>
              </a:rPr>
              <a:t>What Gets in the Way?</a:t>
            </a:r>
          </a:p>
        </p:txBody>
      </p:sp>
      <p:sp>
        <p:nvSpPr>
          <p:cNvPr id="154627" name="Content Placeholder 2"/>
          <p:cNvSpPr>
            <a:spLocks noGrp="1"/>
          </p:cNvSpPr>
          <p:nvPr>
            <p:ph idx="1"/>
          </p:nvPr>
        </p:nvSpPr>
        <p:spPr>
          <a:xfrm>
            <a:off x="647700" y="990600"/>
            <a:ext cx="7848600" cy="5227638"/>
          </a:xfrm>
        </p:spPr>
        <p:txBody>
          <a:bodyPr/>
          <a:lstStyle/>
          <a:p>
            <a:r>
              <a:rPr lang="en-US" altLang="en-US" sz="2000" dirty="0" smtClean="0">
                <a:latin typeface="Times New Roman" panose="02020603050405020304" pitchFamily="18" charset="0"/>
                <a:ea typeface="ＭＳ Ｐゴシック" charset="-128"/>
                <a:cs typeface="Times New Roman" panose="02020603050405020304" pitchFamily="18" charset="0"/>
              </a:rPr>
              <a:t>Organizational culture</a:t>
            </a:r>
          </a:p>
          <a:p>
            <a:r>
              <a:rPr lang="en-US" altLang="en-US" sz="2000" dirty="0" smtClean="0">
                <a:latin typeface="Times New Roman" panose="02020603050405020304" pitchFamily="18" charset="0"/>
                <a:ea typeface="ＭＳ Ｐゴシック" charset="-128"/>
                <a:cs typeface="Times New Roman" panose="02020603050405020304" pitchFamily="18" charset="0"/>
              </a:rPr>
              <a:t>Lack of leadership</a:t>
            </a:r>
          </a:p>
          <a:p>
            <a:r>
              <a:rPr lang="en-US" altLang="en-US" sz="2000" dirty="0" smtClean="0">
                <a:latin typeface="Times New Roman" panose="02020603050405020304" pitchFamily="18" charset="0"/>
                <a:ea typeface="ＭＳ Ｐゴシック" charset="-128"/>
                <a:cs typeface="Times New Roman" panose="02020603050405020304" pitchFamily="18" charset="0"/>
              </a:rPr>
              <a:t>Ineffective or resistant supervisors</a:t>
            </a:r>
          </a:p>
          <a:p>
            <a:r>
              <a:rPr lang="en-US" altLang="en-US" sz="2000" dirty="0" smtClean="0">
                <a:latin typeface="Times New Roman" panose="02020603050405020304" pitchFamily="18" charset="0"/>
                <a:ea typeface="ＭＳ Ｐゴシック" charset="-128"/>
                <a:cs typeface="Times New Roman" panose="02020603050405020304" pitchFamily="18" charset="0"/>
              </a:rPr>
              <a:t>Lack of staff input on program changes</a:t>
            </a:r>
          </a:p>
          <a:p>
            <a:r>
              <a:rPr lang="en-US" altLang="en-US" sz="2000" dirty="0" smtClean="0">
                <a:latin typeface="Times New Roman" panose="02020603050405020304" pitchFamily="18" charset="0"/>
                <a:ea typeface="ＭＳ Ｐゴシック" charset="-128"/>
                <a:cs typeface="Times New Roman" panose="02020603050405020304" pitchFamily="18" charset="0"/>
              </a:rPr>
              <a:t>Poor communication</a:t>
            </a:r>
          </a:p>
          <a:p>
            <a:r>
              <a:rPr lang="en-US" altLang="en-US" sz="2000" dirty="0" smtClean="0">
                <a:latin typeface="Times New Roman" panose="02020603050405020304" pitchFamily="18" charset="0"/>
                <a:ea typeface="ＭＳ Ｐゴシック" charset="-128"/>
                <a:cs typeface="Times New Roman" panose="02020603050405020304" pitchFamily="18" charset="0"/>
              </a:rPr>
              <a:t>Staff changes/staffing patterns</a:t>
            </a:r>
          </a:p>
          <a:p>
            <a:r>
              <a:rPr lang="en-US" altLang="en-US" sz="2000" dirty="0" smtClean="0">
                <a:latin typeface="Times New Roman" panose="02020603050405020304" pitchFamily="18" charset="0"/>
                <a:ea typeface="ＭＳ Ｐゴシック" charset="-128"/>
                <a:cs typeface="Times New Roman" panose="02020603050405020304" pitchFamily="18" charset="0"/>
              </a:rPr>
              <a:t>Union Issues</a:t>
            </a:r>
          </a:p>
          <a:p>
            <a:r>
              <a:rPr lang="en-US" altLang="en-US" sz="2000" dirty="0" smtClean="0">
                <a:latin typeface="Times New Roman" panose="02020603050405020304" pitchFamily="18" charset="0"/>
                <a:ea typeface="ＭＳ Ｐゴシック" charset="-128"/>
                <a:cs typeface="Times New Roman" panose="02020603050405020304" pitchFamily="18" charset="0"/>
              </a:rPr>
              <a:t>Staff Attitudes</a:t>
            </a:r>
          </a:p>
          <a:p>
            <a:r>
              <a:rPr lang="en-US" altLang="en-US" sz="2000" dirty="0" smtClean="0">
                <a:latin typeface="Times New Roman" panose="02020603050405020304" pitchFamily="18" charset="0"/>
                <a:ea typeface="ＭＳ Ｐゴシック" charset="-128"/>
                <a:cs typeface="Times New Roman" panose="02020603050405020304" pitchFamily="18" charset="0"/>
              </a:rPr>
              <a:t>Freeing up staff time</a:t>
            </a:r>
          </a:p>
          <a:p>
            <a:r>
              <a:rPr lang="en-US" altLang="en-US" sz="2000" dirty="0" smtClean="0">
                <a:latin typeface="Times New Roman" panose="02020603050405020304" pitchFamily="18" charset="0"/>
                <a:ea typeface="ＭＳ Ｐゴシック" charset="-128"/>
                <a:cs typeface="Times New Roman" panose="02020603050405020304" pitchFamily="18" charset="0"/>
              </a:rPr>
              <a:t>Administrative support</a:t>
            </a:r>
          </a:p>
          <a:p>
            <a:r>
              <a:rPr lang="en-US" altLang="en-US" sz="2000" dirty="0" smtClean="0">
                <a:latin typeface="Times New Roman" panose="02020603050405020304" pitchFamily="18" charset="0"/>
                <a:ea typeface="ＭＳ Ｐゴシック" charset="-128"/>
                <a:cs typeface="Times New Roman" panose="02020603050405020304" pitchFamily="18" charset="0"/>
              </a:rPr>
              <a:t>Curricula delivery</a:t>
            </a:r>
          </a:p>
          <a:p>
            <a:r>
              <a:rPr lang="en-US" altLang="en-US" sz="2000" dirty="0" smtClean="0">
                <a:latin typeface="Times New Roman" panose="02020603050405020304" pitchFamily="18" charset="0"/>
                <a:ea typeface="ＭＳ Ｐゴシック" charset="-128"/>
                <a:cs typeface="Times New Roman" panose="02020603050405020304" pitchFamily="18" charset="0"/>
              </a:rPr>
              <a:t>Security Issues</a:t>
            </a:r>
          </a:p>
          <a:p>
            <a:r>
              <a:rPr lang="en-US" altLang="en-US" sz="2000" dirty="0" smtClean="0">
                <a:latin typeface="Times New Roman" panose="02020603050405020304" pitchFamily="18" charset="0"/>
                <a:ea typeface="ＭＳ Ｐゴシック" charset="-128"/>
                <a:cs typeface="Times New Roman" panose="02020603050405020304" pitchFamily="18" charset="0"/>
              </a:rPr>
              <a:t>Lack of collaboration</a:t>
            </a:r>
          </a:p>
          <a:p>
            <a:r>
              <a:rPr lang="en-US" altLang="en-US" sz="2000" dirty="0" smtClean="0">
                <a:latin typeface="Times New Roman" panose="02020603050405020304" pitchFamily="18" charset="0"/>
                <a:ea typeface="ＭＳ Ｐゴシック" charset="-128"/>
                <a:cs typeface="Times New Roman" panose="02020603050405020304" pitchFamily="18" charset="0"/>
              </a:rPr>
              <a:t>Political will</a:t>
            </a:r>
          </a:p>
          <a:p>
            <a:endParaRPr lang="en-US" altLang="en-US" sz="2400" dirty="0" smtClean="0">
              <a:latin typeface="Times New Roman" panose="02020603050405020304" pitchFamily="18" charset="0"/>
              <a:ea typeface="ＭＳ Ｐゴシック" charset="-128"/>
              <a:cs typeface="Times New Roman" panose="02020603050405020304" pitchFamily="18" charset="0"/>
            </a:endParaRPr>
          </a:p>
          <a:p>
            <a:endParaRPr lang="en-US" altLang="en-US" sz="2400" dirty="0" smtClean="0">
              <a:latin typeface="Times New Roman" panose="02020603050405020304" pitchFamily="18" charset="0"/>
              <a:ea typeface="ＭＳ Ｐゴシック" charset="-128"/>
              <a:cs typeface="Times New Roman" panose="02020603050405020304" pitchFamily="18" charset="0"/>
            </a:endParaRPr>
          </a:p>
          <a:p>
            <a:pPr lvl="1">
              <a:buFontTx/>
              <a:buNone/>
            </a:pPr>
            <a:endParaRPr lang="en-US" altLang="en-US" sz="2000" dirty="0" smtClean="0">
              <a:latin typeface="Times New Roman" panose="02020603050405020304" pitchFamily="18" charset="0"/>
              <a:ea typeface="ＭＳ Ｐゴシック" charset="-128"/>
              <a:cs typeface="Times New Roman" panose="02020603050405020304" pitchFamily="18" charset="0"/>
            </a:endParaRPr>
          </a:p>
        </p:txBody>
      </p:sp>
    </p:spTree>
    <p:extLst>
      <p:ext uri="{BB962C8B-B14F-4D97-AF65-F5344CB8AC3E}">
        <p14:creationId xmlns:p14="http://schemas.microsoft.com/office/powerpoint/2010/main" val="1716981107"/>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1"/>
          <p:cNvSpPr>
            <a:spLocks noGrp="1"/>
          </p:cNvSpPr>
          <p:nvPr>
            <p:ph type="title"/>
          </p:nvPr>
        </p:nvSpPr>
        <p:spPr/>
        <p:txBody>
          <a:bodyPr/>
          <a:lstStyle/>
          <a:p>
            <a:r>
              <a:rPr lang="en-US" altLang="en-US" sz="3200" b="1" dirty="0" smtClean="0">
                <a:solidFill>
                  <a:srgbClr val="FF0000"/>
                </a:solidFill>
                <a:latin typeface="Times New Roman" panose="02020603050405020304" pitchFamily="18" charset="0"/>
                <a:cs typeface="Times New Roman" panose="02020603050405020304" pitchFamily="18" charset="0"/>
              </a:rPr>
              <a:t>Suggestions for developing effective programs</a:t>
            </a:r>
          </a:p>
        </p:txBody>
      </p:sp>
      <p:sp>
        <p:nvSpPr>
          <p:cNvPr id="3" name="Content Placeholder 2"/>
          <p:cNvSpPr>
            <a:spLocks noGrp="1"/>
          </p:cNvSpPr>
          <p:nvPr>
            <p:ph idx="1"/>
          </p:nvPr>
        </p:nvSpPr>
        <p:spPr>
          <a:xfrm>
            <a:off x="457200" y="1447800"/>
            <a:ext cx="8229600" cy="4678363"/>
          </a:xfrm>
        </p:spPr>
        <p:txBody>
          <a:bodyPr/>
          <a:lstStyle/>
          <a:p>
            <a:pPr>
              <a:defRPr/>
            </a:pPr>
            <a:r>
              <a:rPr lang="en-US" sz="2800" b="1" dirty="0" smtClean="0">
                <a:latin typeface="Times New Roman" panose="02020603050405020304" pitchFamily="18" charset="0"/>
                <a:cs typeface="Times New Roman" panose="02020603050405020304" pitchFamily="18" charset="0"/>
              </a:rPr>
              <a:t>Need to find leaders to serve as champions</a:t>
            </a:r>
          </a:p>
          <a:p>
            <a:pPr lvl="1">
              <a:defRPr/>
            </a:pPr>
            <a:r>
              <a:rPr lang="en-US" sz="2400" dirty="0" smtClean="0">
                <a:latin typeface="Times New Roman" panose="02020603050405020304" pitchFamily="18" charset="0"/>
                <a:cs typeface="Times New Roman" panose="02020603050405020304" pitchFamily="18" charset="0"/>
              </a:rPr>
              <a:t>Different levels are important</a:t>
            </a:r>
          </a:p>
          <a:p>
            <a:pPr>
              <a:defRPr/>
            </a:pPr>
            <a:r>
              <a:rPr lang="en-US" sz="2800" b="1" dirty="0" smtClean="0">
                <a:latin typeface="Times New Roman" panose="02020603050405020304" pitchFamily="18" charset="0"/>
                <a:cs typeface="Times New Roman" panose="02020603050405020304" pitchFamily="18" charset="0"/>
              </a:rPr>
              <a:t>Supervisors are the key to successful implementation</a:t>
            </a:r>
          </a:p>
          <a:p>
            <a:pPr lvl="1">
              <a:defRPr/>
            </a:pPr>
            <a:r>
              <a:rPr lang="en-US" sz="2400" dirty="0" smtClean="0">
                <a:latin typeface="Times New Roman" panose="02020603050405020304" pitchFamily="18" charset="0"/>
                <a:cs typeface="Times New Roman" panose="02020603050405020304" pitchFamily="18" charset="0"/>
              </a:rPr>
              <a:t>Need additional training and need to part of the process</a:t>
            </a:r>
          </a:p>
          <a:p>
            <a:pPr>
              <a:defRPr/>
            </a:pPr>
            <a:r>
              <a:rPr lang="en-US" sz="2800" b="1" dirty="0" smtClean="0">
                <a:latin typeface="Times New Roman" panose="02020603050405020304" pitchFamily="18" charset="0"/>
                <a:cs typeface="Times New Roman" panose="02020603050405020304" pitchFamily="18" charset="0"/>
              </a:rPr>
              <a:t>All staff need to be trained, but training alone isn’t enough</a:t>
            </a:r>
          </a:p>
          <a:p>
            <a:pPr lvl="1">
              <a:defRPr/>
            </a:pPr>
            <a:r>
              <a:rPr lang="en-US" sz="2400" dirty="0" smtClean="0">
                <a:latin typeface="Times New Roman" panose="02020603050405020304" pitchFamily="18" charset="0"/>
                <a:cs typeface="Times New Roman" panose="02020603050405020304" pitchFamily="18" charset="0"/>
              </a:rPr>
              <a:t>Need to provide on-going coaching and support as well as booster sessions</a:t>
            </a:r>
          </a:p>
          <a:p>
            <a:pPr marL="457200" lvl="1" indent="0">
              <a:buNone/>
              <a:defRPr/>
            </a:pPr>
            <a:endParaRPr lang="en-US" sz="2400" dirty="0" smtClean="0">
              <a:latin typeface="Times New Roman" panose="02020603050405020304" pitchFamily="18" charset="0"/>
              <a:cs typeface="Times New Roman" panose="02020603050405020304" pitchFamily="18" charset="0"/>
            </a:endParaRPr>
          </a:p>
          <a:p>
            <a:pPr marL="445770" lvl="2" indent="0">
              <a:buFontTx/>
              <a:buNone/>
              <a:defRPr/>
            </a:pPr>
            <a:endParaRPr lang="en-US" b="1" dirty="0" smtClean="0"/>
          </a:p>
          <a:p>
            <a:pPr marL="457200" lvl="1" indent="0">
              <a:buFontTx/>
              <a:buNone/>
              <a:defRPr/>
            </a:pPr>
            <a:endParaRPr lang="en-US" dirty="0" smtClean="0"/>
          </a:p>
        </p:txBody>
      </p:sp>
    </p:spTree>
    <p:extLst>
      <p:ext uri="{BB962C8B-B14F-4D97-AF65-F5344CB8AC3E}">
        <p14:creationId xmlns:p14="http://schemas.microsoft.com/office/powerpoint/2010/main" val="42100754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itle 1"/>
          <p:cNvSpPr>
            <a:spLocks noGrp="1"/>
          </p:cNvSpPr>
          <p:nvPr>
            <p:ph type="title"/>
          </p:nvPr>
        </p:nvSpPr>
        <p:spPr>
          <a:xfrm>
            <a:off x="457200" y="274638"/>
            <a:ext cx="8229600" cy="639762"/>
          </a:xfrm>
        </p:spPr>
        <p:txBody>
          <a:bodyPr/>
          <a:lstStyle/>
          <a:p>
            <a:r>
              <a:rPr lang="en-US" altLang="en-US" sz="3200" b="1" dirty="0" smtClean="0">
                <a:solidFill>
                  <a:srgbClr val="FF0000"/>
                </a:solidFill>
                <a:latin typeface="Times New Roman" panose="02020603050405020304" pitchFamily="18" charset="0"/>
                <a:cs typeface="Times New Roman" panose="02020603050405020304" pitchFamily="18" charset="0"/>
              </a:rPr>
              <a:t>Overcoming barriers</a:t>
            </a:r>
          </a:p>
        </p:txBody>
      </p:sp>
      <p:sp>
        <p:nvSpPr>
          <p:cNvPr id="3" name="Content Placeholder 2"/>
          <p:cNvSpPr>
            <a:spLocks noGrp="1"/>
          </p:cNvSpPr>
          <p:nvPr>
            <p:ph idx="1"/>
          </p:nvPr>
        </p:nvSpPr>
        <p:spPr>
          <a:xfrm>
            <a:off x="457200" y="990600"/>
            <a:ext cx="8229600" cy="5135563"/>
          </a:xfrm>
        </p:spPr>
        <p:txBody>
          <a:bodyPr/>
          <a:lstStyle/>
          <a:p>
            <a:pPr>
              <a:defRPr/>
            </a:pPr>
            <a:r>
              <a:rPr lang="en-US" sz="2800" b="1" dirty="0">
                <a:latin typeface="Times New Roman" panose="02020603050405020304" pitchFamily="18" charset="0"/>
                <a:cs typeface="Times New Roman" panose="02020603050405020304" pitchFamily="18" charset="0"/>
              </a:rPr>
              <a:t>Need to build capacity to sustain change </a:t>
            </a:r>
          </a:p>
          <a:p>
            <a:pPr lvl="1">
              <a:defRPr/>
            </a:pPr>
            <a:r>
              <a:rPr lang="en-US" sz="2400" dirty="0">
                <a:latin typeface="Times New Roman" panose="02020603050405020304" pitchFamily="18" charset="0"/>
                <a:cs typeface="Times New Roman" panose="02020603050405020304" pitchFamily="18" charset="0"/>
              </a:rPr>
              <a:t>Develop cross organizational teams</a:t>
            </a:r>
          </a:p>
          <a:p>
            <a:pPr lvl="1">
              <a:defRPr/>
            </a:pPr>
            <a:r>
              <a:rPr lang="en-US" sz="2400" dirty="0">
                <a:latin typeface="Times New Roman" panose="02020603050405020304" pitchFamily="18" charset="0"/>
                <a:cs typeface="Times New Roman" panose="02020603050405020304" pitchFamily="18" charset="0"/>
              </a:rPr>
              <a:t>Train cadre of trainers and </a:t>
            </a:r>
            <a:r>
              <a:rPr lang="en-US" sz="2400" dirty="0" smtClean="0">
                <a:latin typeface="Times New Roman" panose="02020603050405020304" pitchFamily="18" charset="0"/>
                <a:cs typeface="Times New Roman" panose="02020603050405020304" pitchFamily="18" charset="0"/>
              </a:rPr>
              <a:t>coaches</a:t>
            </a:r>
            <a:endParaRPr lang="en-US" b="1" dirty="0" smtClean="0">
              <a:latin typeface="Times New Roman" panose="02020603050405020304" pitchFamily="18" charset="0"/>
              <a:cs typeface="Times New Roman" panose="02020603050405020304" pitchFamily="18" charset="0"/>
            </a:endParaRPr>
          </a:p>
          <a:p>
            <a:pPr marL="274320" lvl="1">
              <a:buFont typeface="Arial" panose="020B0604020202020204" pitchFamily="34" charset="0"/>
              <a:buChar char="•"/>
              <a:defRPr/>
            </a:pPr>
            <a:r>
              <a:rPr lang="en-US" b="1" dirty="0" smtClean="0">
                <a:latin typeface="Times New Roman" panose="02020603050405020304" pitchFamily="18" charset="0"/>
                <a:cs typeface="Times New Roman" panose="02020603050405020304" pitchFamily="18" charset="0"/>
              </a:rPr>
              <a:t>Need to distinguish between activities &amp; core correctional programming</a:t>
            </a:r>
          </a:p>
          <a:p>
            <a:pPr lvl="1">
              <a:defRPr/>
            </a:pPr>
            <a:r>
              <a:rPr lang="en-US" sz="2400" dirty="0">
                <a:latin typeface="Times New Roman" panose="02020603050405020304" pitchFamily="18" charset="0"/>
                <a:cs typeface="Times New Roman" panose="02020603050405020304" pitchFamily="18" charset="0"/>
              </a:rPr>
              <a:t>Helps </a:t>
            </a:r>
            <a:r>
              <a:rPr lang="en-US" sz="2400" dirty="0" smtClean="0">
                <a:latin typeface="Times New Roman" panose="02020603050405020304" pitchFamily="18" charset="0"/>
                <a:cs typeface="Times New Roman" panose="02020603050405020304" pitchFamily="18" charset="0"/>
              </a:rPr>
              <a:t>focus on </a:t>
            </a:r>
            <a:r>
              <a:rPr lang="en-US" sz="2400" dirty="0">
                <a:latin typeface="Times New Roman" panose="02020603050405020304" pitchFamily="18" charset="0"/>
                <a:cs typeface="Times New Roman" panose="02020603050405020304" pitchFamily="18" charset="0"/>
              </a:rPr>
              <a:t>criminogenic targets for change</a:t>
            </a:r>
          </a:p>
          <a:p>
            <a:pPr lvl="1">
              <a:defRPr/>
            </a:pPr>
            <a:r>
              <a:rPr lang="en-US" sz="2400" dirty="0">
                <a:latin typeface="Times New Roman" panose="02020603050405020304" pitchFamily="18" charset="0"/>
                <a:cs typeface="Times New Roman" panose="02020603050405020304" pitchFamily="18" charset="0"/>
              </a:rPr>
              <a:t>Reduces program drift</a:t>
            </a:r>
          </a:p>
          <a:p>
            <a:pPr marL="274320" lvl="1">
              <a:buFont typeface="Arial" panose="020B0604020202020204" pitchFamily="34" charset="0"/>
              <a:buChar char="•"/>
              <a:defRPr/>
            </a:pPr>
            <a:r>
              <a:rPr lang="en-US" b="1" dirty="0" smtClean="0">
                <a:latin typeface="Times New Roman" panose="02020603050405020304" pitchFamily="18" charset="0"/>
                <a:cs typeface="Times New Roman" panose="02020603050405020304" pitchFamily="18" charset="0"/>
              </a:rPr>
              <a:t>Treatment </a:t>
            </a:r>
            <a:r>
              <a:rPr lang="en-US" b="1" dirty="0">
                <a:latin typeface="Times New Roman" panose="02020603050405020304" pitchFamily="18" charset="0"/>
                <a:cs typeface="Times New Roman" panose="02020603050405020304" pitchFamily="18" charset="0"/>
              </a:rPr>
              <a:t>needs need to be </a:t>
            </a:r>
            <a:r>
              <a:rPr lang="en-US" b="1" dirty="0" err="1" smtClean="0">
                <a:latin typeface="Times New Roman" panose="02020603050405020304" pitchFamily="18" charset="0"/>
                <a:cs typeface="Times New Roman" panose="02020603050405020304" pitchFamily="18" charset="0"/>
              </a:rPr>
              <a:t>manualized</a:t>
            </a:r>
            <a:endParaRPr lang="en-US" b="1" dirty="0" smtClean="0">
              <a:latin typeface="Times New Roman" panose="02020603050405020304" pitchFamily="18" charset="0"/>
              <a:cs typeface="Times New Roman" panose="02020603050405020304" pitchFamily="18" charset="0"/>
            </a:endParaRPr>
          </a:p>
          <a:p>
            <a:pPr lvl="1">
              <a:defRPr/>
            </a:pPr>
            <a:r>
              <a:rPr lang="en-US" sz="2400" dirty="0" smtClean="0">
                <a:latin typeface="Times New Roman" panose="02020603050405020304" pitchFamily="18" charset="0"/>
                <a:cs typeface="Times New Roman" panose="02020603050405020304" pitchFamily="18" charset="0"/>
              </a:rPr>
              <a:t>Provides </a:t>
            </a:r>
            <a:r>
              <a:rPr lang="en-US" sz="2400" dirty="0">
                <a:latin typeface="Times New Roman" panose="02020603050405020304" pitchFamily="18" charset="0"/>
                <a:cs typeface="Times New Roman" panose="02020603050405020304" pitchFamily="18" charset="0"/>
              </a:rPr>
              <a:t>structure and </a:t>
            </a:r>
            <a:r>
              <a:rPr lang="en-US" sz="2400" dirty="0" smtClean="0">
                <a:latin typeface="Times New Roman" panose="02020603050405020304" pitchFamily="18" charset="0"/>
                <a:cs typeface="Times New Roman" panose="02020603050405020304" pitchFamily="18" charset="0"/>
              </a:rPr>
              <a:t>easier to replicate</a:t>
            </a:r>
            <a:endParaRPr lang="en-US" sz="2400" dirty="0">
              <a:latin typeface="Times New Roman" panose="02020603050405020304" pitchFamily="18" charset="0"/>
              <a:cs typeface="Times New Roman" panose="02020603050405020304" pitchFamily="18" charset="0"/>
            </a:endParaRPr>
          </a:p>
          <a:p>
            <a:pPr lvl="1">
              <a:defRPr/>
            </a:pPr>
            <a:r>
              <a:rPr lang="en-US" sz="2400" dirty="0">
                <a:latin typeface="Times New Roman" panose="02020603050405020304" pitchFamily="18" charset="0"/>
                <a:cs typeface="Times New Roman" panose="02020603050405020304" pitchFamily="18" charset="0"/>
              </a:rPr>
              <a:t>Improves quality </a:t>
            </a:r>
            <a:r>
              <a:rPr lang="en-US" sz="2400" dirty="0" smtClean="0">
                <a:latin typeface="Times New Roman" panose="02020603050405020304" pitchFamily="18" charset="0"/>
                <a:cs typeface="Times New Roman" panose="02020603050405020304" pitchFamily="18" charset="0"/>
              </a:rPr>
              <a:t>assurance</a:t>
            </a:r>
          </a:p>
          <a:p>
            <a:pPr lvl="1">
              <a:defRPr/>
            </a:pPr>
            <a:r>
              <a:rPr lang="en-US" sz="2400" dirty="0" smtClean="0">
                <a:latin typeface="Times New Roman" panose="02020603050405020304" pitchFamily="18" charset="0"/>
                <a:cs typeface="Times New Roman" panose="02020603050405020304" pitchFamily="18" charset="0"/>
              </a:rPr>
              <a:t>Improves consistency</a:t>
            </a:r>
          </a:p>
          <a:p>
            <a:pPr marL="628650" lvl="2" indent="0">
              <a:buFontTx/>
              <a:buNone/>
              <a:defRPr/>
            </a:pPr>
            <a:endParaRPr lang="en-US" sz="2000" b="1" dirty="0"/>
          </a:p>
          <a:p>
            <a:pPr marL="457200" lvl="1" indent="0">
              <a:buFontTx/>
              <a:buNone/>
              <a:defRPr/>
            </a:pPr>
            <a:endParaRPr lang="en-US" sz="2400" dirty="0" smtClean="0"/>
          </a:p>
          <a:p>
            <a:pPr marL="457200" lvl="1" indent="0">
              <a:buFontTx/>
              <a:buNone/>
              <a:defRPr/>
            </a:pPr>
            <a:endParaRPr lang="en-US" dirty="0"/>
          </a:p>
        </p:txBody>
      </p:sp>
    </p:spTree>
    <p:extLst>
      <p:ext uri="{BB962C8B-B14F-4D97-AF65-F5344CB8AC3E}">
        <p14:creationId xmlns:p14="http://schemas.microsoft.com/office/powerpoint/2010/main" val="34458878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itle 1"/>
          <p:cNvSpPr>
            <a:spLocks noGrp="1"/>
          </p:cNvSpPr>
          <p:nvPr>
            <p:ph type="title"/>
          </p:nvPr>
        </p:nvSpPr>
        <p:spPr>
          <a:xfrm>
            <a:off x="381000" y="152400"/>
            <a:ext cx="8229600" cy="1143000"/>
          </a:xfrm>
        </p:spPr>
        <p:txBody>
          <a:bodyPr/>
          <a:lstStyle/>
          <a:p>
            <a:r>
              <a:rPr lang="en-US" altLang="en-US" sz="3200" b="1" dirty="0" smtClean="0">
                <a:solidFill>
                  <a:srgbClr val="FF0000"/>
                </a:solidFill>
                <a:latin typeface="Times New Roman" panose="02020603050405020304" pitchFamily="18" charset="0"/>
                <a:cs typeface="Times New Roman" panose="02020603050405020304" pitchFamily="18" charset="0"/>
              </a:rPr>
              <a:t>Overcoming Barriers</a:t>
            </a:r>
          </a:p>
        </p:txBody>
      </p:sp>
      <p:sp>
        <p:nvSpPr>
          <p:cNvPr id="157699" name="Content Placeholder 2"/>
          <p:cNvSpPr>
            <a:spLocks noGrp="1"/>
          </p:cNvSpPr>
          <p:nvPr>
            <p:ph idx="1"/>
          </p:nvPr>
        </p:nvSpPr>
        <p:spPr>
          <a:xfrm>
            <a:off x="457200" y="1143000"/>
            <a:ext cx="8229600" cy="4983163"/>
          </a:xfrm>
        </p:spPr>
        <p:txBody>
          <a:bodyPr/>
          <a:lstStyle/>
          <a:p>
            <a:r>
              <a:rPr lang="en-US" altLang="en-US" sz="2800" b="1" dirty="0" smtClean="0">
                <a:latin typeface="Times New Roman" panose="02020603050405020304" pitchFamily="18" charset="0"/>
                <a:cs typeface="Times New Roman" panose="02020603050405020304" pitchFamily="18" charset="0"/>
              </a:rPr>
              <a:t>Data makes a difference</a:t>
            </a:r>
          </a:p>
          <a:p>
            <a:pPr lvl="1"/>
            <a:r>
              <a:rPr lang="en-US" altLang="en-US" sz="2400" dirty="0" smtClean="0">
                <a:latin typeface="Times New Roman" panose="02020603050405020304" pitchFamily="18" charset="0"/>
                <a:cs typeface="Times New Roman" panose="02020603050405020304" pitchFamily="18" charset="0"/>
              </a:rPr>
              <a:t>Evaluate and collect data and make changes as needed</a:t>
            </a:r>
          </a:p>
          <a:p>
            <a:pPr marL="0" indent="0">
              <a:buNone/>
            </a:pPr>
            <a:endParaRPr lang="en-US" altLang="en-US" sz="1200" b="1" dirty="0" smtClean="0">
              <a:latin typeface="Times New Roman" panose="02020603050405020304" pitchFamily="18" charset="0"/>
              <a:cs typeface="Times New Roman" panose="02020603050405020304" pitchFamily="18" charset="0"/>
            </a:endParaRPr>
          </a:p>
          <a:p>
            <a:r>
              <a:rPr lang="en-US" altLang="en-US" sz="2800" b="1" dirty="0" smtClean="0">
                <a:latin typeface="Times New Roman" panose="02020603050405020304" pitchFamily="18" charset="0"/>
                <a:cs typeface="Times New Roman" panose="02020603050405020304" pitchFamily="18" charset="0"/>
              </a:rPr>
              <a:t>Changing is Difficult</a:t>
            </a:r>
          </a:p>
          <a:p>
            <a:pPr lvl="1"/>
            <a:r>
              <a:rPr lang="en-US" altLang="en-US" sz="2400" dirty="0" smtClean="0">
                <a:latin typeface="Times New Roman" panose="02020603050405020304" pitchFamily="18" charset="0"/>
                <a:cs typeface="Times New Roman" panose="02020603050405020304" pitchFamily="18" charset="0"/>
              </a:rPr>
              <a:t>Take it one program at a time</a:t>
            </a:r>
          </a:p>
          <a:p>
            <a:endParaRPr lang="en-US" altLang="en-US" dirty="0" smtClean="0"/>
          </a:p>
        </p:txBody>
      </p:sp>
    </p:spTree>
    <p:extLst>
      <p:ext uri="{BB962C8B-B14F-4D97-AF65-F5344CB8AC3E}">
        <p14:creationId xmlns:p14="http://schemas.microsoft.com/office/powerpoint/2010/main" val="39444425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Times New Roman" panose="02020603050405020304" pitchFamily="18" charset="0"/>
                <a:cs typeface="Times New Roman" panose="02020603050405020304" pitchFamily="18" charset="0"/>
              </a:rPr>
              <a:t>There are some Frameworks for Implementing EBP</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0862384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3742</TotalTime>
  <Words>2109</Words>
  <Application>Microsoft Office PowerPoint</Application>
  <PresentationFormat>On-screen Show (4:3)</PresentationFormat>
  <Paragraphs>312</Paragraphs>
  <Slides>34</Slides>
  <Notes>11</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34</vt:i4>
      </vt:variant>
    </vt:vector>
  </HeadingPairs>
  <TitlesOfParts>
    <vt:vector size="43" baseType="lpstr">
      <vt:lpstr>ＭＳ Ｐゴシック</vt:lpstr>
      <vt:lpstr>Arial</vt:lpstr>
      <vt:lpstr>Calibri</vt:lpstr>
      <vt:lpstr>Calibri Light</vt:lpstr>
      <vt:lpstr>Times New Roman</vt:lpstr>
      <vt:lpstr>Default Design</vt:lpstr>
      <vt:lpstr>Office Theme</vt:lpstr>
      <vt:lpstr>2_Office Theme</vt:lpstr>
      <vt:lpstr>3_Office Theme</vt:lpstr>
      <vt:lpstr>Evidence Based Practices:   What gets in the Way and some Ideas to Help Systems Move Forward  </vt:lpstr>
      <vt:lpstr>Organizational Development and Some Ideas to Think About</vt:lpstr>
      <vt:lpstr>Implementing What Works</vt:lpstr>
      <vt:lpstr>Current Research on Implementation</vt:lpstr>
      <vt:lpstr>What Gets in the Way?</vt:lpstr>
      <vt:lpstr>Suggestions for developing effective programs</vt:lpstr>
      <vt:lpstr>Overcoming barriers</vt:lpstr>
      <vt:lpstr>Overcoming Barriers</vt:lpstr>
      <vt:lpstr>There are some Frameworks for Implementing EBP</vt:lpstr>
      <vt:lpstr>Six Functional Stages of Implementation (Fixen, et al (2009) </vt:lpstr>
      <vt:lpstr>NIRN Implementation Components Competency &amp; Organization Drivers</vt:lpstr>
      <vt:lpstr>Community Corrections Technology Transfer Model (CCTTM) Belenko, Taxman, &amp; Wexler (2008) *</vt:lpstr>
      <vt:lpstr>Developing a Network of Experts:  An Example from Ohio    </vt:lpstr>
      <vt:lpstr>Why OCCS?</vt:lpstr>
      <vt:lpstr>What We Have Learned</vt:lpstr>
      <vt:lpstr>OCCS Objectives</vt:lpstr>
      <vt:lpstr>Concept in Practice</vt:lpstr>
      <vt:lpstr>OCCS Pilot Funding From OCJS</vt:lpstr>
      <vt:lpstr>University Partners</vt:lpstr>
      <vt:lpstr>Areas of Expertise</vt:lpstr>
      <vt:lpstr>OCCS Policies and Procedures</vt:lpstr>
      <vt:lpstr>OCJS Website</vt:lpstr>
      <vt:lpstr>Benefits of OCCS</vt:lpstr>
      <vt:lpstr>Projects Funded</vt:lpstr>
      <vt:lpstr>Select Project Topics</vt:lpstr>
      <vt:lpstr>Hamilton County Data Analytics and Visualization Project</vt:lpstr>
      <vt:lpstr>Hamilton County Data Analytics and Visualization Project</vt:lpstr>
      <vt:lpstr>PowerPoint Presentation</vt:lpstr>
      <vt:lpstr>PowerPoint Presentation</vt:lpstr>
      <vt:lpstr>PowerPoint Presentation</vt:lpstr>
      <vt:lpstr>Hamilton County Data Analytics and Visualization Project</vt:lpstr>
      <vt:lpstr>PowerPoint Presentation</vt:lpstr>
      <vt:lpstr>PowerPoint Presentation</vt:lpstr>
      <vt:lpstr> Using Data Visualization to Improve Performance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Corsarns</dc:creator>
  <cp:lastModifiedBy>Latessej</cp:lastModifiedBy>
  <cp:revision>163</cp:revision>
  <dcterms:created xsi:type="dcterms:W3CDTF">2012-04-24T21:27:07Z</dcterms:created>
  <dcterms:modified xsi:type="dcterms:W3CDTF">2016-09-14T23:28:39Z</dcterms:modified>
</cp:coreProperties>
</file>